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9"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7" r:id="rId53"/>
    <p:sldId id="308" r:id="rId54"/>
  </p:sldIdLst>
  <p:sldSz cx="12192000" cy="6858000"/>
  <p:notesSz cx="6858000" cy="9144000"/>
  <p:embeddedFontLst>
    <p:embeddedFont>
      <p:font typeface="Belleza" pitchFamily="2" charset="77"/>
      <p:regular r:id="rId56"/>
    </p:embeddedFont>
    <p:embeddedFont>
      <p:font typeface="Calibri" panose="020F050202020403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4"/>
    <p:restoredTop sz="58166"/>
  </p:normalViewPr>
  <p:slideViewPr>
    <p:cSldViewPr snapToGrid="0">
      <p:cViewPr varScale="1">
        <p:scale>
          <a:sx n="94" d="100"/>
          <a:sy n="94" d="100"/>
        </p:scale>
        <p:origin x="25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Hi. First of all I wanted to thank everyone here for giving me the opportunity to present my work here today.</a:t>
            </a:r>
            <a:endParaRPr dirty="0"/>
          </a:p>
          <a:p>
            <a:pPr marL="0" lvl="0" indent="0" algn="l" rtl="0">
              <a:spcBef>
                <a:spcPts val="0"/>
              </a:spcBef>
              <a:spcAft>
                <a:spcPts val="0"/>
              </a:spcAft>
              <a:buNone/>
            </a:pPr>
            <a:r>
              <a:rPr lang="en-US" dirty="0"/>
              <a:t>My name is </a:t>
            </a:r>
            <a:r>
              <a:rPr lang="en-US" dirty="0" err="1"/>
              <a:t>Sepehr</a:t>
            </a:r>
            <a:r>
              <a:rPr lang="en-US" dirty="0"/>
              <a:t> </a:t>
            </a:r>
            <a:r>
              <a:rPr lang="en-US" dirty="0" err="1"/>
              <a:t>Janghorbani</a:t>
            </a:r>
            <a:r>
              <a:rPr lang="en-US" dirty="0"/>
              <a:t> and the title of today’s talk is “Entity-based self-supervised representation learning of computer vision and NLP models”.</a:t>
            </a: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a04b0c6e1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8a04b0c6e1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endParaRPr/>
          </a:p>
          <a:p>
            <a:pPr marL="0" lvl="1" indent="0" algn="l" rtl="0">
              <a:spcBef>
                <a:spcPts val="0"/>
              </a:spcBef>
              <a:spcAft>
                <a:spcPts val="0"/>
              </a:spcAft>
              <a:buNone/>
            </a:pPr>
            <a:r>
              <a:rPr lang="en-US"/>
              <a:t>As mentioned before, most of the State-of-art methods on object detection and tracking are supervised and they typically use either some form of region proposal networks or siamese networks, but these models can face serious limitations when we do not have enough labels in that domain.</a:t>
            </a:r>
            <a:endParaRPr/>
          </a:p>
        </p:txBody>
      </p:sp>
      <p:sp>
        <p:nvSpPr>
          <p:cNvPr id="176" name="Google Shape;176;g8a04b0c6e1_1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79a9612c6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879a9612c6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sz="1200" b="0" i="0" u="none" strike="noStrike">
                <a:solidFill>
                  <a:schemeClr val="dk1"/>
                </a:solidFill>
                <a:latin typeface="Calibri"/>
                <a:ea typeface="Calibri"/>
                <a:cs typeface="Calibri"/>
                <a:sym typeface="Calibri"/>
              </a:rPr>
              <a:t>So </a:t>
            </a:r>
            <a:r>
              <a:rPr lang="en-US"/>
              <a:t>all of these problems that I mentioned so far motivated me to think about a new model that can do scene understanding with no need for annotated data and the model I came up with is called SCALOR, which stands for “Scalable Sequential Object-Oriented Representation” and this paper was published at ICLR. </a:t>
            </a:r>
            <a:endParaRPr/>
          </a:p>
          <a:p>
            <a:pPr marL="457200" lvl="1" indent="0" algn="l" rtl="0">
              <a:spcBef>
                <a:spcPts val="0"/>
              </a:spcBef>
              <a:spcAft>
                <a:spcPts val="0"/>
              </a:spcAft>
              <a:buNone/>
            </a:pPr>
            <a:endParaRPr/>
          </a:p>
          <a:p>
            <a:pPr marL="457200" lvl="1" indent="0" algn="l" rtl="0">
              <a:spcBef>
                <a:spcPts val="0"/>
              </a:spcBef>
              <a:spcAft>
                <a:spcPts val="0"/>
              </a:spcAft>
              <a:buNone/>
            </a:pPr>
            <a:r>
              <a:rPr lang="en-US"/>
              <a:t>Before I go into the details, Let’s look at the video on the left here. These are a bunch of people walking in the grand central station in New York. So as you can see here by only using the video on the top left the model is able to learn object locations, their segmentation masks and track and predict their future trajectories as well. One thing to note here is that as you can see these are highly crowded scenes and this model can track up to 100 objects simultaneously in each frame.</a:t>
            </a:r>
            <a:endParaRPr/>
          </a:p>
          <a:p>
            <a:pPr marL="457200" lvl="1" indent="0" algn="l" rtl="0">
              <a:spcBef>
                <a:spcPts val="0"/>
              </a:spcBef>
              <a:spcAft>
                <a:spcPts val="0"/>
              </a:spcAft>
              <a:buClr>
                <a:schemeClr val="dk1"/>
              </a:buClr>
              <a:buFont typeface="Arial"/>
              <a:buNone/>
            </a:pPr>
            <a:endParaRPr/>
          </a:p>
          <a:p>
            <a:pPr marL="457200" lvl="1" indent="0" algn="l" rtl="0">
              <a:spcBef>
                <a:spcPts val="0"/>
              </a:spcBef>
              <a:spcAft>
                <a:spcPts val="0"/>
              </a:spcAft>
              <a:buNone/>
            </a:pPr>
            <a:r>
              <a:rPr lang="en-US"/>
              <a:t>The video on the right is the synthetic data  I made myself to do  experiments for model deign. The input video basically is this  and as you can see the model learns to detect object bounding boxes, track them and infer segmentation masks. something that’s even more interesting here is that in this case the background is even moving and it able to disentangle foreground objects from the moving background as well. </a:t>
            </a:r>
            <a:endParaRPr/>
          </a:p>
          <a:p>
            <a:pPr marL="457200" lvl="1" indent="0" algn="l" rtl="0">
              <a:spcBef>
                <a:spcPts val="0"/>
              </a:spcBef>
              <a:spcAft>
                <a:spcPts val="0"/>
              </a:spcAft>
              <a:buNone/>
            </a:pPr>
            <a:endParaRPr/>
          </a:p>
          <a:p>
            <a:pPr marL="457200" lvl="1" indent="0" algn="l" rtl="0">
              <a:spcBef>
                <a:spcPts val="0"/>
              </a:spcBef>
              <a:spcAft>
                <a:spcPts val="0"/>
              </a:spcAft>
              <a:buNone/>
            </a:pPr>
            <a:r>
              <a:rPr lang="en-US"/>
              <a:t>This model is trained end2end without any form of supervision at all and the learning signal comes just from the input video sequence. </a:t>
            </a:r>
            <a:endParaRPr/>
          </a:p>
          <a:p>
            <a:pPr marL="457200" lvl="1" indent="0" algn="l" rtl="0">
              <a:spcBef>
                <a:spcPts val="0"/>
              </a:spcBef>
              <a:spcAft>
                <a:spcPts val="0"/>
              </a:spcAft>
              <a:buNone/>
            </a:pPr>
            <a:endParaRPr sz="1200" b="0" i="0" u="none" strike="noStrike">
              <a:solidFill>
                <a:schemeClr val="dk1"/>
              </a:solidFill>
              <a:latin typeface="Calibri"/>
              <a:ea typeface="Calibri"/>
              <a:cs typeface="Calibri"/>
              <a:sym typeface="Calibri"/>
            </a:endParaRPr>
          </a:p>
        </p:txBody>
      </p:sp>
      <p:sp>
        <p:nvSpPr>
          <p:cNvPr id="184" name="Google Shape;184;g879a9612c6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30fd822b38_0_6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30fd822b38_0_6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Clr>
                <a:schemeClr val="dk1"/>
              </a:buClr>
              <a:buFont typeface="Arial"/>
              <a:buNone/>
            </a:pPr>
            <a:endParaRPr dirty="0"/>
          </a:p>
          <a:p>
            <a:pPr marL="0" lvl="1" indent="0" algn="l" rtl="0">
              <a:spcBef>
                <a:spcPts val="0"/>
              </a:spcBef>
              <a:spcAft>
                <a:spcPts val="0"/>
              </a:spcAft>
              <a:buClr>
                <a:schemeClr val="dk1"/>
              </a:buClr>
              <a:buFont typeface="Arial"/>
              <a:buNone/>
            </a:pPr>
            <a:r>
              <a:rPr lang="en-US" dirty="0"/>
              <a:t>We have a dataset containing a set of videos, each video consisting of a set of frames shown by X. Each video frame is made up of a set of moving objects in the foreground as well as a dynamic background. Our goal here is to use the observed frames X to infer the properties of entities in the frame represented by z.  each frame is made up of a set of objects in the foreground with their properties such as object appearance, object location and object movement properties. and appearance of whatever is happening in the background. This is similar to “latent variable modelling” where an observation is explained by a set of underlying entities or latent variables. And we solve this problem using something called variational inference and variational auto-encoders.</a:t>
            </a:r>
            <a:endParaRPr dirty="0"/>
          </a:p>
          <a:p>
            <a:pPr marL="457200" lvl="1" indent="0" algn="l" rtl="0">
              <a:spcBef>
                <a:spcPts val="0"/>
              </a:spcBef>
              <a:spcAft>
                <a:spcPts val="0"/>
              </a:spcAft>
              <a:buNone/>
            </a:pPr>
            <a:endParaRPr dirty="0"/>
          </a:p>
        </p:txBody>
      </p:sp>
      <p:sp>
        <p:nvSpPr>
          <p:cNvPr id="195" name="Google Shape;195;g230fd822b38_0_6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6445c2925_2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6445c2925_2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order to understand how this model works the question is how do we learn to track and segment objects without using labels and in other words where does the learning signal come from?</a:t>
            </a:r>
            <a:endParaRPr/>
          </a:p>
          <a:p>
            <a:pPr marL="0" lvl="0" indent="0" algn="l" rtl="0">
              <a:spcBef>
                <a:spcPts val="0"/>
              </a:spcBef>
              <a:spcAft>
                <a:spcPts val="0"/>
              </a:spcAft>
              <a:buNone/>
            </a:pPr>
            <a:r>
              <a:rPr lang="en-US"/>
              <a:t>The intuition here is that we use some modification of an autoencoder-based architecture where the goal is to reconstruct the input video.  But since we have specific design choices in the architecture of the model, the model can only reconstruct the original video correctly if and only if it detects, segments and tracks the moving objects properly. In other words, we are basically telling the model that there are say at max 100 objects in this scene now it is your job to find out which part of the scene you should attend to and where to put bounding boxes and what segmentation masks should you use  in order to be able to reconstruct the original image properly and if you cannot solve those tasks then the original images are not reconstructed properly and so the reconstrucion loss goes up. so inorder to minimize the reconstruction loss and with some propper training tricks, it is forced to be able to detect, segment and track objects</a:t>
            </a:r>
            <a:endParaRPr/>
          </a:p>
          <a:p>
            <a:pPr marL="0" lvl="1" indent="0" algn="l" rtl="0">
              <a:spcBef>
                <a:spcPts val="0"/>
              </a:spcBef>
              <a:spcAft>
                <a:spcPts val="0"/>
              </a:spcAft>
              <a:buClr>
                <a:schemeClr val="dk1"/>
              </a:buClr>
              <a:buFont typeface="Arial"/>
              <a:buNone/>
            </a:pPr>
            <a:r>
              <a:rPr lang="en-US"/>
              <a:t>This is basically our learning objective which is just the  the Mean Squared error reconstruction loss plus some extra term which is useful for prediction quality of the model.</a:t>
            </a:r>
            <a:endParaRPr/>
          </a:p>
          <a:p>
            <a:pPr marL="0" lvl="0" indent="0" algn="l" rtl="0">
              <a:spcBef>
                <a:spcPts val="0"/>
              </a:spcBef>
              <a:spcAft>
                <a:spcPts val="0"/>
              </a:spcAft>
              <a:buNone/>
            </a:pPr>
            <a:r>
              <a:rPr lang="en-US"/>
              <a:t>This equation is  very famous in generative model literature  and called  the Evidence lower bound, or ELBO.</a:t>
            </a:r>
            <a:endParaRPr/>
          </a:p>
        </p:txBody>
      </p:sp>
      <p:sp>
        <p:nvSpPr>
          <p:cNvPr id="206" name="Google Shape;206;g86445c2925_2_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2b44fe30e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32b44fe30e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Our model consists of several modules. It has a foreground module in charge of tracking foreground objects and a background module for inference and generation of the dynamic background.</a:t>
            </a:r>
            <a:endParaRPr/>
          </a:p>
          <a:p>
            <a:pPr marL="0" lvl="0" indent="0" algn="l" rtl="0">
              <a:spcBef>
                <a:spcPts val="0"/>
              </a:spcBef>
              <a:spcAft>
                <a:spcPts val="0"/>
              </a:spcAft>
              <a:buNone/>
            </a:pPr>
            <a:endParaRPr/>
          </a:p>
          <a:p>
            <a:pPr marL="0" lvl="0" indent="0" algn="l" rtl="0">
              <a:spcBef>
                <a:spcPts val="0"/>
              </a:spcBef>
              <a:spcAft>
                <a:spcPts val="0"/>
              </a:spcAft>
              <a:buNone/>
            </a:pPr>
            <a:r>
              <a:rPr lang="en-US"/>
              <a:t>Foreground module itself runs two steps for each frame:  </a:t>
            </a:r>
            <a:endParaRPr/>
          </a:p>
          <a:p>
            <a:pPr marL="457200" lvl="0" indent="-317500" algn="l" rtl="0">
              <a:spcBef>
                <a:spcPts val="0"/>
              </a:spcBef>
              <a:spcAft>
                <a:spcPts val="0"/>
              </a:spcAft>
              <a:buSzPts val="1400"/>
              <a:buChar char="●"/>
            </a:pPr>
            <a:r>
              <a:rPr lang="en-US"/>
              <a:t>Step 1 is called “Discovery” and  discovers new objects that just entered the scene.</a:t>
            </a:r>
            <a:endParaRPr/>
          </a:p>
          <a:p>
            <a:pPr marL="457200" lvl="0" indent="-317500" algn="l" rtl="0">
              <a:spcBef>
                <a:spcPts val="0"/>
              </a:spcBef>
              <a:spcAft>
                <a:spcPts val="0"/>
              </a:spcAft>
              <a:buSzPts val="1400"/>
              <a:buChar char="●"/>
            </a:pPr>
            <a:r>
              <a:rPr lang="en-US"/>
              <a:t>Step 2 is called “Propagation” and updates the location and appearance of already existing objects from the previous time-step. </a:t>
            </a:r>
            <a:endParaRPr/>
          </a:p>
          <a:p>
            <a:pPr marL="0" lvl="0" indent="0" algn="l" rtl="0">
              <a:spcBef>
                <a:spcPts val="0"/>
              </a:spcBef>
              <a:spcAft>
                <a:spcPts val="0"/>
              </a:spcAft>
              <a:buNone/>
            </a:pPr>
            <a:endParaRPr/>
          </a:p>
          <a:p>
            <a:pPr marL="0" lvl="0" indent="0" algn="l" rtl="0">
              <a:spcBef>
                <a:spcPts val="0"/>
              </a:spcBef>
              <a:spcAft>
                <a:spcPts val="0"/>
              </a:spcAft>
              <a:buNone/>
            </a:pPr>
            <a:r>
              <a:rPr lang="en-US"/>
              <a:t>The background and rendering module are also in charge of inferring background properties, and rendering the reconstructed image respectively.</a:t>
            </a:r>
            <a:endParaRPr/>
          </a:p>
        </p:txBody>
      </p:sp>
      <p:sp>
        <p:nvSpPr>
          <p:cNvPr id="217" name="Google Shape;217;g232b44fe30e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86c7ace0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86c7ace0d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Now, I will explain how each module works with an example. Let’s get to discovery module first.</a:t>
            </a:r>
            <a:endParaRPr/>
          </a:p>
          <a:p>
            <a:pPr marL="0" lvl="0" indent="0" algn="l" rtl="0">
              <a:spcBef>
                <a:spcPts val="0"/>
              </a:spcBef>
              <a:spcAft>
                <a:spcPts val="0"/>
              </a:spcAft>
              <a:buNone/>
            </a:pPr>
            <a:endParaRPr/>
          </a:p>
          <a:p>
            <a:pPr marL="0" lvl="0" indent="0" algn="l" rtl="0">
              <a:spcBef>
                <a:spcPts val="0"/>
              </a:spcBef>
              <a:spcAft>
                <a:spcPts val="0"/>
              </a:spcAft>
              <a:buNone/>
            </a:pPr>
            <a:r>
              <a:rPr lang="en-US"/>
              <a:t>Say that we have a scene *like this, where in the first frame there is a bird and a horse in the middle of the image and also sun and clouds in the background. </a:t>
            </a:r>
            <a:endParaRPr/>
          </a:p>
          <a:p>
            <a:pPr marL="0" lvl="0" indent="0" algn="l" rtl="0">
              <a:spcBef>
                <a:spcPts val="0"/>
              </a:spcBef>
              <a:spcAft>
                <a:spcPts val="0"/>
              </a:spcAft>
              <a:buNone/>
            </a:pPr>
            <a:endParaRPr/>
          </a:p>
          <a:p>
            <a:pPr marL="0" lvl="0" indent="0" algn="l" rtl="0">
              <a:spcBef>
                <a:spcPts val="0"/>
              </a:spcBef>
              <a:spcAft>
                <a:spcPts val="0"/>
              </a:spcAft>
              <a:buNone/>
            </a:pPr>
            <a:r>
              <a:rPr lang="en-US"/>
              <a:t>The way the model works is that, at first, features are extracted from the image using some Convolutional Neural Net. Then the feature map is divided into cells where each cell represents a potential object. </a:t>
            </a:r>
            <a:endParaRPr/>
          </a:p>
          <a:p>
            <a:pPr marL="0" lvl="0" indent="0" algn="l" rtl="0">
              <a:spcBef>
                <a:spcPts val="0"/>
              </a:spcBef>
              <a:spcAft>
                <a:spcPts val="0"/>
              </a:spcAft>
              <a:buNone/>
            </a:pPr>
            <a:endParaRPr/>
          </a:p>
          <a:p>
            <a:pPr marL="0" lvl="0" indent="0" algn="l" rtl="0">
              <a:spcBef>
                <a:spcPts val="0"/>
              </a:spcBef>
              <a:spcAft>
                <a:spcPts val="0"/>
              </a:spcAft>
              <a:buNone/>
            </a:pPr>
            <a:r>
              <a:rPr lang="en-US"/>
              <a:t>Next, for each of these cells, the set of property variables for appearance and location are sampled from normal distributions as well as a variable containing whether that cell contains an object. </a:t>
            </a:r>
            <a:endParaRPr/>
          </a:p>
          <a:p>
            <a:pPr marL="0" lvl="0" indent="0" algn="l" rtl="0">
              <a:spcBef>
                <a:spcPts val="0"/>
              </a:spcBef>
              <a:spcAft>
                <a:spcPts val="0"/>
              </a:spcAft>
              <a:buNone/>
            </a:pPr>
            <a:endParaRPr/>
          </a:p>
          <a:p>
            <a:pPr marL="0" lvl="0" indent="0" algn="l" rtl="0">
              <a:spcBef>
                <a:spcPts val="0"/>
              </a:spcBef>
              <a:spcAft>
                <a:spcPts val="0"/>
              </a:spcAft>
              <a:buNone/>
            </a:pPr>
            <a:r>
              <a:rPr lang="en-US"/>
              <a:t>For example here only two cells have an object inside. The ones corresponding to the horse and the bird. </a:t>
            </a:r>
            <a:endParaRPr/>
          </a:p>
          <a:p>
            <a:pPr marL="0" lvl="0" indent="0" algn="l" rtl="0">
              <a:spcBef>
                <a:spcPts val="0"/>
              </a:spcBef>
              <a:spcAft>
                <a:spcPts val="0"/>
              </a:spcAft>
              <a:buNone/>
            </a:pPr>
            <a:endParaRPr/>
          </a:p>
          <a:p>
            <a:pPr marL="0" lvl="0" indent="0" algn="l" rtl="0">
              <a:spcBef>
                <a:spcPts val="0"/>
              </a:spcBef>
              <a:spcAft>
                <a:spcPts val="0"/>
              </a:spcAft>
              <a:buNone/>
            </a:pPr>
            <a:r>
              <a:rPr lang="en-US"/>
              <a:t>These object property representataion will be used in the rendering phase in the future to reconstruct the whole frame. In particular, the appearance latent is used to reconstruct each object’s shape, color and mask. Then a Spatial Transformer is used alongside the position latent variable to render each object in its proper place in the reconstructed scene. </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extremely fast because all these objects are discovered in parallel.</a:t>
            </a:r>
            <a:endParaRPr/>
          </a:p>
        </p:txBody>
      </p:sp>
      <p:sp>
        <p:nvSpPr>
          <p:cNvPr id="226" name="Google Shape;226;g886c7ace0d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0b2f265b2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0b2f265b2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Now let’s see what happens in the propagation step.</a:t>
            </a:r>
            <a:endParaRPr/>
          </a:p>
          <a:p>
            <a:pPr marL="0" lvl="0" indent="0" algn="l" rtl="0">
              <a:spcBef>
                <a:spcPts val="0"/>
              </a:spcBef>
              <a:spcAft>
                <a:spcPts val="0"/>
              </a:spcAft>
              <a:buNone/>
            </a:pPr>
            <a:endParaRPr/>
          </a:p>
          <a:p>
            <a:pPr marL="0" lvl="0" indent="0" algn="l" rtl="0">
              <a:spcBef>
                <a:spcPts val="0"/>
              </a:spcBef>
              <a:spcAft>
                <a:spcPts val="0"/>
              </a:spcAft>
              <a:buNone/>
            </a:pPr>
            <a:r>
              <a:rPr lang="en-US"/>
              <a:t>Back to our example, imagine the frame at time-step 2 is like this, where the bird and horse have moved a bit and a new object, that is this person, has entered the scene. </a:t>
            </a:r>
            <a:endParaRPr/>
          </a:p>
          <a:p>
            <a:pPr marL="0" lvl="0" indent="0" algn="l" rtl="0">
              <a:spcBef>
                <a:spcPts val="0"/>
              </a:spcBef>
              <a:spcAft>
                <a:spcPts val="0"/>
              </a:spcAft>
              <a:buNone/>
            </a:pPr>
            <a:endParaRPr/>
          </a:p>
          <a:p>
            <a:pPr marL="0" lvl="0" indent="0" algn="l" rtl="0">
              <a:spcBef>
                <a:spcPts val="0"/>
              </a:spcBef>
              <a:spcAft>
                <a:spcPts val="0"/>
              </a:spcAft>
              <a:buNone/>
            </a:pPr>
            <a:r>
              <a:rPr lang="en-US"/>
              <a:t>In the propagation phase, the goal is to find the updated location of the already existing objects , which in our case  is the bird and the horse.</a:t>
            </a:r>
            <a:endParaRPr/>
          </a:p>
          <a:p>
            <a:pPr marL="0" lvl="0" indent="0" algn="l" rtl="0">
              <a:spcBef>
                <a:spcPts val="0"/>
              </a:spcBef>
              <a:spcAft>
                <a:spcPts val="0"/>
              </a:spcAft>
              <a:buNone/>
            </a:pPr>
            <a:endParaRPr/>
          </a:p>
          <a:p>
            <a:pPr marL="0" lvl="0" indent="0" algn="l" rtl="0">
              <a:spcBef>
                <a:spcPts val="0"/>
              </a:spcBef>
              <a:spcAft>
                <a:spcPts val="0"/>
              </a:spcAft>
              <a:buNone/>
            </a:pPr>
            <a:r>
              <a:rPr lang="en-US"/>
              <a:t>We don’t need to worry about the newly introduced person for now because we will discover him in the next discovery step. </a:t>
            </a:r>
            <a:endParaRPr/>
          </a:p>
          <a:p>
            <a:pPr marL="0" lvl="0" indent="0" algn="l" rtl="0">
              <a:spcBef>
                <a:spcPts val="0"/>
              </a:spcBef>
              <a:spcAft>
                <a:spcPts val="0"/>
              </a:spcAft>
              <a:buNone/>
            </a:pPr>
            <a:r>
              <a:rPr lang="en-US"/>
              <a:t>We will use GRU based trackers to keep track of objects over time.</a:t>
            </a:r>
            <a:endParaRPr/>
          </a:p>
          <a:p>
            <a:pPr marL="0" lvl="0" indent="0" algn="l" rtl="0">
              <a:spcBef>
                <a:spcPts val="0"/>
              </a:spcBef>
              <a:spcAft>
                <a:spcPts val="0"/>
              </a:spcAft>
              <a:buNone/>
            </a:pPr>
            <a:r>
              <a:rPr lang="en-US"/>
              <a:t>As you can see here, first the features of the image are extracted similar to what we did before, and then this information, as well as the tracker’s previous state and latents at previous timestep, are used to infer the current appearance and location of the object. </a:t>
            </a:r>
            <a:endParaRPr/>
          </a:p>
          <a:p>
            <a:pPr marL="0" lvl="0" indent="0" algn="l" rtl="0">
              <a:spcBef>
                <a:spcPts val="0"/>
              </a:spcBef>
              <a:spcAft>
                <a:spcPts val="0"/>
              </a:spcAft>
              <a:buNone/>
            </a:pPr>
            <a:endParaRPr/>
          </a:p>
        </p:txBody>
      </p:sp>
      <p:sp>
        <p:nvSpPr>
          <p:cNvPr id="237" name="Google Shape;237;g80b2f265b2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that we have inferred representations  for the foreground objects, let’s see how the the background is inferred. W</a:t>
            </a:r>
            <a:r>
              <a:rPr lang="en-US" sz="1200" b="0" i="0" u="none" strike="noStrike">
                <a:solidFill>
                  <a:schemeClr val="dk1"/>
                </a:solidFill>
                <a:latin typeface="Calibri"/>
                <a:ea typeface="Calibri"/>
                <a:cs typeface="Calibri"/>
                <a:sym typeface="Calibri"/>
              </a:rPr>
              <a:t>e introduce the background module as </a:t>
            </a:r>
            <a:r>
              <a:rPr lang="en-US"/>
              <a:t>part of our model to </a:t>
            </a:r>
            <a:r>
              <a:rPr lang="en-US" sz="1200" b="0" i="0" u="none" strike="noStrike">
                <a:solidFill>
                  <a:schemeClr val="dk1"/>
                </a:solidFill>
                <a:latin typeface="Calibri"/>
                <a:ea typeface="Calibri"/>
                <a:cs typeface="Calibri"/>
                <a:sym typeface="Calibri"/>
              </a:rPr>
              <a:t>model dynamic moving backgrounds, that is the sun and cloud in this example. </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background module infers the background </a:t>
            </a:r>
            <a:r>
              <a:rPr lang="en-US"/>
              <a:t>latent</a:t>
            </a:r>
            <a:r>
              <a:rPr lang="en-US" sz="1200" b="0" i="0" u="none" strike="noStrike">
                <a:solidFill>
                  <a:schemeClr val="dk1"/>
                </a:solidFill>
                <a:latin typeface="Calibri"/>
                <a:ea typeface="Calibri"/>
                <a:cs typeface="Calibri"/>
                <a:sym typeface="Calibri"/>
              </a:rPr>
              <a:t> by incorporating the information from the input image </a:t>
            </a:r>
            <a:r>
              <a:rPr lang="en-US"/>
              <a:t>as well as the</a:t>
            </a:r>
            <a:r>
              <a:rPr lang="en-US" sz="1200" b="0" i="0" u="none" strike="noStrike">
                <a:solidFill>
                  <a:schemeClr val="dk1"/>
                </a:solidFill>
                <a:latin typeface="Calibri"/>
                <a:ea typeface="Calibri"/>
                <a:cs typeface="Calibri"/>
                <a:sym typeface="Calibri"/>
              </a:rPr>
              <a:t> foreground objects masks. More specifically what we d</a:t>
            </a:r>
            <a:r>
              <a:rPr lang="en-US"/>
              <a:t>o is that</a:t>
            </a:r>
            <a:r>
              <a:rPr lang="en-US" sz="1200" b="0" i="0" u="none" strike="noStrike">
                <a:solidFill>
                  <a:schemeClr val="dk1"/>
                </a:solidFill>
                <a:latin typeface="Calibri"/>
                <a:ea typeface="Calibri"/>
                <a:cs typeface="Calibri"/>
                <a:sym typeface="Calibri"/>
              </a:rPr>
              <a:t>, we render </a:t>
            </a:r>
            <a:r>
              <a:rPr lang="en-US"/>
              <a:t>a mask of foreground objects and then sample the background latents conditioned on both the mask and the whole input image. This way the model tries to explain the foreground objects first, and then put whatever remains as the background.</a:t>
            </a:r>
            <a:endParaRPr/>
          </a:p>
        </p:txBody>
      </p:sp>
      <p:sp>
        <p:nvSpPr>
          <p:cNvPr id="247" name="Google Shape;247;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6445c2925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86445c2925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2" indent="0" algn="l" rtl="0">
              <a:spcBef>
                <a:spcPts val="0"/>
              </a:spcBef>
              <a:spcAft>
                <a:spcPts val="0"/>
              </a:spcAft>
              <a:buNone/>
            </a:pPr>
            <a:r>
              <a:rPr lang="en-US"/>
              <a:t>So let’s recap the entire model using a more compact visualization.</a:t>
            </a:r>
            <a:endParaRPr/>
          </a:p>
          <a:p>
            <a:pPr marL="914400" lvl="2" indent="0" algn="l" rtl="0">
              <a:spcBef>
                <a:spcPts val="0"/>
              </a:spcBef>
              <a:spcAft>
                <a:spcPts val="0"/>
              </a:spcAft>
              <a:buNone/>
            </a:pPr>
            <a:endParaRPr/>
          </a:p>
          <a:p>
            <a:pPr marL="0" lvl="2" indent="0" algn="l" rtl="0">
              <a:spcBef>
                <a:spcPts val="0"/>
              </a:spcBef>
              <a:spcAft>
                <a:spcPts val="0"/>
              </a:spcAft>
              <a:buNone/>
            </a:pPr>
            <a:r>
              <a:rPr lang="en-US"/>
              <a:t>In this graph, discovery module is part (A) and (B) where (A) is the Proposal, and  (B) is the rejection mechanism. (C) is the Propagation module, and  (D) is  the Background and  Rendering Processes. </a:t>
            </a:r>
            <a:endParaRPr/>
          </a:p>
          <a:p>
            <a:pPr marL="0" lvl="2" indent="0" algn="l" rtl="0">
              <a:spcBef>
                <a:spcPts val="0"/>
              </a:spcBef>
              <a:spcAft>
                <a:spcPts val="0"/>
              </a:spcAft>
              <a:buNone/>
            </a:pPr>
            <a:endParaRPr/>
          </a:p>
          <a:p>
            <a:pPr marL="0" lvl="2" indent="0" algn="l" rtl="0">
              <a:spcBef>
                <a:spcPts val="0"/>
              </a:spcBef>
              <a:spcAft>
                <a:spcPts val="0"/>
              </a:spcAft>
              <a:buNone/>
            </a:pPr>
            <a:r>
              <a:rPr lang="en-US"/>
              <a:t>The proposal module (A) takes the input image and the propagation mask, and outputs the proposal latent variables for each of the potentially new objects. </a:t>
            </a:r>
            <a:endParaRPr/>
          </a:p>
          <a:p>
            <a:pPr marL="0" lvl="2" indent="0" algn="l" rtl="0">
              <a:spcBef>
                <a:spcPts val="0"/>
              </a:spcBef>
              <a:spcAft>
                <a:spcPts val="0"/>
              </a:spcAft>
              <a:buNone/>
            </a:pPr>
            <a:endParaRPr/>
          </a:p>
          <a:p>
            <a:pPr marL="0" lvl="2" indent="0" algn="l" rtl="0">
              <a:spcBef>
                <a:spcPts val="0"/>
              </a:spcBef>
              <a:spcAft>
                <a:spcPts val="0"/>
              </a:spcAft>
              <a:buNone/>
            </a:pPr>
            <a:r>
              <a:rPr lang="en-US"/>
              <a:t>Then in (B), from the proposal latent variables, the proposal mask is generated, and compared to the propagation mask to make an accept-reject decision. Only the accepted proposals are considered as valid discovered objects. In this slide,  gray latents ,here*, means that there are no objects. </a:t>
            </a:r>
            <a:endParaRPr/>
          </a:p>
          <a:p>
            <a:pPr marL="0" lvl="2" indent="0" algn="l" rtl="0">
              <a:spcBef>
                <a:spcPts val="0"/>
              </a:spcBef>
              <a:spcAft>
                <a:spcPts val="0"/>
              </a:spcAft>
              <a:buNone/>
            </a:pPr>
            <a:endParaRPr/>
          </a:p>
          <a:p>
            <a:pPr marL="0" lvl="2" indent="0" algn="l" rtl="0">
              <a:spcBef>
                <a:spcPts val="0"/>
              </a:spcBef>
              <a:spcAft>
                <a:spcPts val="0"/>
              </a:spcAft>
              <a:buNone/>
            </a:pPr>
            <a:r>
              <a:rPr lang="en-US"/>
              <a:t>In Propagation, which is (C), the tracker RNNs decide what and where to propagate after looking at the input image as well as the previous latents. Again gray boxes, here*, represent what is not propagated. </a:t>
            </a:r>
            <a:endParaRPr/>
          </a:p>
          <a:p>
            <a:pPr marL="0" lvl="2" indent="0" algn="l" rtl="0">
              <a:spcBef>
                <a:spcPts val="0"/>
              </a:spcBef>
              <a:spcAft>
                <a:spcPts val="0"/>
              </a:spcAft>
              <a:buNone/>
            </a:pPr>
            <a:endParaRPr/>
          </a:p>
          <a:p>
            <a:pPr marL="0" lvl="2" indent="0" algn="l" rtl="0">
              <a:spcBef>
                <a:spcPts val="0"/>
              </a:spcBef>
              <a:spcAft>
                <a:spcPts val="0"/>
              </a:spcAft>
              <a:buNone/>
            </a:pPr>
            <a:r>
              <a:rPr lang="en-US"/>
              <a:t>Finally, in (D), the background module infers the background representation, and then the rendering process renders the whole image by combining the foreground and background representations according to the foreground mask assignments.</a:t>
            </a:r>
            <a:endParaRPr/>
          </a:p>
        </p:txBody>
      </p:sp>
      <p:sp>
        <p:nvSpPr>
          <p:cNvPr id="258" name="Google Shape;258;g86445c2925_2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79a9612c6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879a9612c6_0_1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t>I also made some detailed step-by step algorithms as well for each of the modules but because of the time constraint I will not go through them. We can discuss them later if there were any particular questions though. </a:t>
            </a:r>
            <a:endParaRPr/>
          </a:p>
          <a:p>
            <a:pPr marL="457200" lvl="1" indent="0" algn="l" rtl="0">
              <a:spcBef>
                <a:spcPts val="0"/>
              </a:spcBef>
              <a:spcAft>
                <a:spcPts val="0"/>
              </a:spcAft>
              <a:buNone/>
            </a:pPr>
            <a:endParaRPr/>
          </a:p>
          <a:p>
            <a:pPr marL="457200" lvl="1" indent="0" algn="l" rtl="0">
              <a:spcBef>
                <a:spcPts val="0"/>
              </a:spcBef>
              <a:spcAft>
                <a:spcPts val="0"/>
              </a:spcAft>
              <a:buNone/>
            </a:pPr>
            <a:r>
              <a:rPr lang="en-US"/>
              <a:t>So this is the Algorithm for discovery.</a:t>
            </a:r>
            <a:endParaRPr/>
          </a:p>
        </p:txBody>
      </p:sp>
      <p:sp>
        <p:nvSpPr>
          <p:cNvPr id="273" name="Google Shape;273;g879a9612c6_0_1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30fd822b38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230fd822b38_0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here’s  how I plan to coordinate the talk: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I will give a bit of an overall background on myself and a brief overview of the projects I have been involved in.</a:t>
            </a:r>
            <a:endParaRPr/>
          </a:p>
          <a:p>
            <a:pPr marL="0" lvl="0" indent="0" algn="l" rtl="0">
              <a:spcBef>
                <a:spcPts val="0"/>
              </a:spcBef>
              <a:spcAft>
                <a:spcPts val="0"/>
              </a:spcAft>
              <a:buNone/>
            </a:pPr>
            <a:r>
              <a:rPr lang="en-US"/>
              <a:t>Since the time for this talk is limited, in the next sections, I will talk in much more detail about only a handful of my more recent projects and then towards the end I’ll briefly mention the other works I have done as well as possible future directions .</a:t>
            </a:r>
            <a:endParaRPr/>
          </a:p>
        </p:txBody>
      </p:sp>
      <p:sp>
        <p:nvSpPr>
          <p:cNvPr id="95" name="Google Shape;95;g230fd822b38_0_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79a9612c6_0_4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879a9612c6_0_4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t>Propagation.</a:t>
            </a:r>
            <a:endParaRPr/>
          </a:p>
        </p:txBody>
      </p:sp>
      <p:sp>
        <p:nvSpPr>
          <p:cNvPr id="282" name="Google Shape;282;g879a9612c6_0_4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79a9612c6_0_4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879a9612c6_0_4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t>And background module and the rendering process.</a:t>
            </a:r>
            <a:endParaRPr/>
          </a:p>
        </p:txBody>
      </p:sp>
      <p:sp>
        <p:nvSpPr>
          <p:cNvPr id="291" name="Google Shape;291;g879a9612c6_0_4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79a9612c6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879a9612c6_0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dirty="0"/>
              <a:t>The same experiment was also done on real-life natural videos of pedestrians walking. </a:t>
            </a:r>
            <a:endParaRPr dirty="0"/>
          </a:p>
          <a:p>
            <a:pPr marL="457200" lvl="1" indent="0" algn="l" rtl="0">
              <a:spcBef>
                <a:spcPts val="0"/>
              </a:spcBef>
              <a:spcAft>
                <a:spcPts val="0"/>
              </a:spcAft>
              <a:buNone/>
            </a:pPr>
            <a:endParaRPr dirty="0"/>
          </a:p>
          <a:p>
            <a:pPr marL="457200" lvl="1" indent="0" algn="l" rtl="0">
              <a:spcBef>
                <a:spcPts val="0"/>
              </a:spcBef>
              <a:spcAft>
                <a:spcPts val="0"/>
              </a:spcAft>
              <a:buNone/>
            </a:pPr>
            <a:r>
              <a:rPr lang="en-US" dirty="0"/>
              <a:t>Input sequences are these two on the top left * **, and these are the inferred segmentation masks, here * **.</a:t>
            </a:r>
            <a:endParaRPr dirty="0"/>
          </a:p>
          <a:p>
            <a:pPr marL="457200" lvl="1" indent="0" algn="l" rtl="0">
              <a:spcBef>
                <a:spcPts val="0"/>
              </a:spcBef>
              <a:spcAft>
                <a:spcPts val="0"/>
              </a:spcAft>
              <a:buNone/>
            </a:pPr>
            <a:endParaRPr dirty="0"/>
          </a:p>
          <a:p>
            <a:pPr marL="457200" lvl="1" indent="0" algn="l" rtl="0">
              <a:spcBef>
                <a:spcPts val="0"/>
              </a:spcBef>
              <a:spcAft>
                <a:spcPts val="0"/>
              </a:spcAft>
              <a:buNone/>
            </a:pPr>
            <a:r>
              <a:rPr lang="en-US" dirty="0"/>
              <a:t>The inferred center positions are also shown here * **, as well as the inferred trajectories * **. </a:t>
            </a:r>
            <a:endParaRPr dirty="0"/>
          </a:p>
          <a:p>
            <a:pPr marL="457200" lvl="1" indent="0" algn="l" rtl="0">
              <a:spcBef>
                <a:spcPts val="0"/>
              </a:spcBef>
              <a:spcAft>
                <a:spcPts val="0"/>
              </a:spcAft>
              <a:buNone/>
            </a:pPr>
            <a:endParaRPr dirty="0"/>
          </a:p>
          <a:p>
            <a:pPr marL="457200" lvl="1" indent="0" algn="l" rtl="0">
              <a:spcBef>
                <a:spcPts val="0"/>
              </a:spcBef>
              <a:spcAft>
                <a:spcPts val="0"/>
              </a:spcAft>
              <a:buNone/>
            </a:pPr>
            <a:r>
              <a:rPr lang="en-US" dirty="0"/>
              <a:t>As you can see, both the masks and trajectories are reasonably consistent and trajectories do not deviate unnaturally.  </a:t>
            </a:r>
            <a:endParaRPr dirty="0"/>
          </a:p>
          <a:p>
            <a:pPr marL="457200" lvl="1" indent="0" algn="l" rtl="0">
              <a:spcBef>
                <a:spcPts val="0"/>
              </a:spcBef>
              <a:spcAft>
                <a:spcPts val="0"/>
              </a:spcAft>
              <a:buNone/>
            </a:pPr>
            <a:endParaRPr dirty="0"/>
          </a:p>
          <a:p>
            <a:pPr marL="457200" lvl="1" indent="0" algn="l" rtl="0">
              <a:spcBef>
                <a:spcPts val="0"/>
              </a:spcBef>
              <a:spcAft>
                <a:spcPts val="0"/>
              </a:spcAft>
              <a:buNone/>
            </a:pPr>
            <a:r>
              <a:rPr lang="en-US" dirty="0"/>
              <a:t>The reconstructed image, here * and here **, also looks reasonably accurate. </a:t>
            </a:r>
            <a:endParaRPr dirty="0"/>
          </a:p>
          <a:p>
            <a:pPr marL="457200" lvl="1" indent="0" algn="l" rtl="0">
              <a:spcBef>
                <a:spcPts val="0"/>
              </a:spcBef>
              <a:spcAft>
                <a:spcPts val="0"/>
              </a:spcAft>
              <a:buNone/>
            </a:pPr>
            <a:endParaRPr dirty="0"/>
          </a:p>
          <a:p>
            <a:pPr marL="457200" lvl="1" indent="0" algn="l" rtl="0">
              <a:spcBef>
                <a:spcPts val="0"/>
              </a:spcBef>
              <a:spcAft>
                <a:spcPts val="0"/>
              </a:spcAft>
              <a:buNone/>
            </a:pPr>
            <a:r>
              <a:rPr lang="en-US" dirty="0"/>
              <a:t>And our model is the first of this kind to scale such techniques into real-world complex datasets.</a:t>
            </a:r>
            <a:endParaRPr dirty="0"/>
          </a:p>
        </p:txBody>
      </p:sp>
      <p:sp>
        <p:nvSpPr>
          <p:cNvPr id="299" name="Google Shape;299;g879a9612c6_0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79a9612c6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879a9612c6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t>We tested our model both on a set of synthetic toy datasets, like the ones here , as well as on real CCTV camera footage of crowds, which we will see in the next slide.</a:t>
            </a:r>
            <a:endParaRPr/>
          </a:p>
          <a:p>
            <a:pPr marL="457200" lvl="1" indent="0" algn="l" rtl="0">
              <a:spcBef>
                <a:spcPts val="0"/>
              </a:spcBef>
              <a:spcAft>
                <a:spcPts val="0"/>
              </a:spcAft>
              <a:buNone/>
            </a:pPr>
            <a:endParaRPr/>
          </a:p>
          <a:p>
            <a:pPr marL="457200" lvl="1" indent="0" algn="l" rtl="0">
              <a:spcBef>
                <a:spcPts val="0"/>
              </a:spcBef>
              <a:spcAft>
                <a:spcPts val="0"/>
              </a:spcAft>
              <a:buNone/>
            </a:pPr>
            <a:r>
              <a:rPr lang="en-US"/>
              <a:t>Look at the video on the left *. In the top left, here*, we see the input sequence as well as the inferred bounding boxes. Different colors here show ids for different inferred objects. See how tight and precise they are. Also notice that even after overlapping, the ids are not swapped.</a:t>
            </a:r>
            <a:endParaRPr/>
          </a:p>
          <a:p>
            <a:pPr marL="457200" lvl="1" indent="0" algn="l" rtl="0">
              <a:spcBef>
                <a:spcPts val="0"/>
              </a:spcBef>
              <a:spcAft>
                <a:spcPts val="0"/>
              </a:spcAft>
              <a:buNone/>
            </a:pPr>
            <a:endParaRPr/>
          </a:p>
          <a:p>
            <a:pPr marL="457200" lvl="1" indent="0" algn="l" rtl="0">
              <a:spcBef>
                <a:spcPts val="0"/>
              </a:spcBef>
              <a:spcAft>
                <a:spcPts val="0"/>
              </a:spcAft>
              <a:buNone/>
            </a:pPr>
            <a:r>
              <a:rPr lang="en-US"/>
              <a:t>The boxes obtained during discovery and propagation steps are shown here *. </a:t>
            </a:r>
            <a:endParaRPr/>
          </a:p>
          <a:p>
            <a:pPr marL="457200" lvl="1" indent="0" algn="l" rtl="0">
              <a:spcBef>
                <a:spcPts val="0"/>
              </a:spcBef>
              <a:spcAft>
                <a:spcPts val="0"/>
              </a:spcAft>
              <a:buNone/>
            </a:pPr>
            <a:endParaRPr/>
          </a:p>
          <a:p>
            <a:pPr marL="457200" lvl="1" indent="0" algn="l" rtl="0">
              <a:spcBef>
                <a:spcPts val="0"/>
              </a:spcBef>
              <a:spcAft>
                <a:spcPts val="0"/>
              </a:spcAft>
              <a:buNone/>
            </a:pPr>
            <a:r>
              <a:rPr lang="en-US"/>
              <a:t>And the actual reconstructed image and the inferred background are shown here*. As you can see, without any form of supervision, the model is able to disentangle the foreground and the background, and infer the dynamics of each accurately. </a:t>
            </a:r>
            <a:endParaRPr/>
          </a:p>
          <a:p>
            <a:pPr marL="457200" lvl="1" indent="0" algn="l" rtl="0">
              <a:spcBef>
                <a:spcPts val="0"/>
              </a:spcBef>
              <a:spcAft>
                <a:spcPts val="0"/>
              </a:spcAft>
              <a:buNone/>
            </a:pPr>
            <a:r>
              <a:rPr lang="en-US"/>
              <a:t>Some of the reconstructed objects are shown here*, which as you can see are pretty consistent and accurate.</a:t>
            </a:r>
            <a:endParaRPr/>
          </a:p>
          <a:p>
            <a:pPr marL="457200" lvl="1" indent="0" algn="l" rtl="0">
              <a:spcBef>
                <a:spcPts val="0"/>
              </a:spcBef>
              <a:spcAft>
                <a:spcPts val="0"/>
              </a:spcAft>
              <a:buNone/>
            </a:pPr>
            <a:endParaRPr/>
          </a:p>
          <a:p>
            <a:pPr marL="457200" lvl="1" indent="0" algn="l" rtl="0">
              <a:spcBef>
                <a:spcPts val="0"/>
              </a:spcBef>
              <a:spcAft>
                <a:spcPts val="0"/>
              </a:spcAft>
              <a:buNone/>
            </a:pPr>
            <a:r>
              <a:rPr lang="en-US"/>
              <a:t>The scene on the right shows the same thing but on a different dataset of moving mnist digits. Objects in this case are more fine-grained as MNIST digits have more details compared to simple shapes. </a:t>
            </a:r>
            <a:endParaRPr/>
          </a:p>
          <a:p>
            <a:pPr marL="457200" lvl="1" indent="0" algn="l" rtl="0">
              <a:spcBef>
                <a:spcPts val="0"/>
              </a:spcBef>
              <a:spcAft>
                <a:spcPts val="0"/>
              </a:spcAft>
              <a:buNone/>
            </a:pPr>
            <a:endParaRPr/>
          </a:p>
          <a:p>
            <a:pPr marL="457200" lvl="1" indent="0" algn="l" rtl="0">
              <a:spcBef>
                <a:spcPts val="0"/>
              </a:spcBef>
              <a:spcAft>
                <a:spcPts val="0"/>
              </a:spcAft>
              <a:buNone/>
            </a:pPr>
            <a:r>
              <a:rPr lang="en-US"/>
              <a:t>Again we can see that both the boxes and the shapes of the mnist digits are consistently inferred, even when they’re overlapping with each other.</a:t>
            </a:r>
            <a:endParaRPr/>
          </a:p>
          <a:p>
            <a:pPr marL="457200" lvl="1" indent="0" algn="l" rtl="0">
              <a:spcBef>
                <a:spcPts val="0"/>
              </a:spcBef>
              <a:spcAft>
                <a:spcPts val="0"/>
              </a:spcAft>
              <a:buNone/>
            </a:pPr>
            <a:endParaRPr/>
          </a:p>
          <a:p>
            <a:pPr marL="457200" lvl="1" indent="0" algn="l" rtl="0">
              <a:spcBef>
                <a:spcPts val="0"/>
              </a:spcBef>
              <a:spcAft>
                <a:spcPts val="0"/>
              </a:spcAft>
              <a:buNone/>
            </a:pPr>
            <a:r>
              <a:rPr lang="en-US"/>
              <a:t>The experiments here are conducted on significantly more crowded and more complex scenes compared to what was studied previously, which had about 3-4 objects at most.</a:t>
            </a:r>
            <a:endParaRPr/>
          </a:p>
        </p:txBody>
      </p:sp>
      <p:sp>
        <p:nvSpPr>
          <p:cNvPr id="321" name="Google Shape;321;g879a9612c6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0b2f265b2_1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80b2f265b2_1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a:t>We test the same conditional generation ability on natural scene as well. When the margin is red the images are being generated. Again here the trajectories and segmentation masks are pretty consistent. For example see how the objects move in natural directions and how the masks keep evolving naturally.</a:t>
            </a:r>
            <a:endParaRPr/>
          </a:p>
        </p:txBody>
      </p:sp>
      <p:sp>
        <p:nvSpPr>
          <p:cNvPr id="342" name="Google Shape;342;g80b2f265b2_1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another set of experiments, we also tested the future-time prediction and generation ability of our model as well. The goal here is to test whether or not the model can predict the future in a realistic way,  without having access to the video frames.</a:t>
            </a:r>
            <a:endParaRPr/>
          </a:p>
          <a:p>
            <a:pPr marL="0" lvl="0" indent="0" algn="l" rtl="0">
              <a:spcBef>
                <a:spcPts val="0"/>
              </a:spcBef>
              <a:spcAft>
                <a:spcPts val="0"/>
              </a:spcAft>
              <a:buNone/>
            </a:pPr>
            <a:endParaRPr/>
          </a:p>
          <a:p>
            <a:pPr marL="0" lvl="0" indent="0" algn="l" rtl="0">
              <a:spcBef>
                <a:spcPts val="0"/>
              </a:spcBef>
              <a:spcAft>
                <a:spcPts val="0"/>
              </a:spcAft>
              <a:buNone/>
            </a:pPr>
            <a:r>
              <a:rPr lang="en-US"/>
              <a:t>Here when the margin is red, the video is being generated and the prior network is used instead of the proposal network. In the top video, the model observes the first 5 frames, and then predicts the next 15 frames, using only the prior network without access to any other observations. </a:t>
            </a:r>
            <a:endParaRPr/>
          </a:p>
          <a:p>
            <a:pPr marL="0" lvl="0" indent="0" algn="l" rtl="0">
              <a:spcBef>
                <a:spcPts val="0"/>
              </a:spcBef>
              <a:spcAft>
                <a:spcPts val="0"/>
              </a:spcAft>
              <a:buNone/>
            </a:pPr>
            <a:endParaRPr/>
          </a:p>
          <a:p>
            <a:pPr marL="0" lvl="0" indent="0" algn="l" rtl="0">
              <a:spcBef>
                <a:spcPts val="0"/>
              </a:spcBef>
              <a:spcAft>
                <a:spcPts val="0"/>
              </a:spcAft>
              <a:buNone/>
            </a:pPr>
            <a:r>
              <a:rPr lang="en-US"/>
              <a:t>As you can see, the shapes and movements of objects are very consistent and do not deviate in an unrealistic way. This shows that the model’s prior network has learned the dynamics of the world properly. If that was not the case, the objects would move in unnatural trajectories, whigling or even jumping around. </a:t>
            </a:r>
            <a:endParaRPr/>
          </a:p>
          <a:p>
            <a:pPr marL="0" lvl="0" indent="0" algn="l" rtl="0">
              <a:spcBef>
                <a:spcPts val="0"/>
              </a:spcBef>
              <a:spcAft>
                <a:spcPts val="0"/>
              </a:spcAft>
              <a:buNone/>
            </a:pPr>
            <a:endParaRPr/>
          </a:p>
          <a:p>
            <a:pPr marL="0" lvl="0" indent="0" algn="l" rtl="0">
              <a:spcBef>
                <a:spcPts val="0"/>
              </a:spcBef>
              <a:spcAft>
                <a:spcPts val="0"/>
              </a:spcAft>
              <a:buNone/>
            </a:pPr>
            <a:r>
              <a:rPr lang="en-US"/>
              <a:t>Also if you look at the background, the frames and the dynamics inside them are generated very well too. For example we can see that the cloud continues its movement in the right direction by itself.</a:t>
            </a:r>
            <a:endParaRPr/>
          </a:p>
          <a:p>
            <a:pPr marL="0" lvl="0" indent="0" algn="l" rtl="0">
              <a:spcBef>
                <a:spcPts val="0"/>
              </a:spcBef>
              <a:spcAft>
                <a:spcPts val="0"/>
              </a:spcAft>
              <a:buNone/>
            </a:pPr>
            <a:endParaRPr/>
          </a:p>
          <a:p>
            <a:pPr marL="0" lvl="0" indent="0" algn="l" rtl="0">
              <a:spcBef>
                <a:spcPts val="0"/>
              </a:spcBef>
              <a:spcAft>
                <a:spcPts val="0"/>
              </a:spcAft>
              <a:buNone/>
            </a:pPr>
            <a:r>
              <a:rPr lang="en-US"/>
              <a:t>In the bottom scene, we test the ability of the model to generate from scratch without any prior observations. This means that even from time-step 0 we use the prior network, and we don’t show any prior frames at all.</a:t>
            </a:r>
            <a:endParaRPr/>
          </a:p>
          <a:p>
            <a:pPr marL="0" lvl="0" indent="0" algn="l" rtl="0">
              <a:spcBef>
                <a:spcPts val="0"/>
              </a:spcBef>
              <a:spcAft>
                <a:spcPts val="0"/>
              </a:spcAft>
              <a:buNone/>
            </a:pPr>
            <a:endParaRPr/>
          </a:p>
          <a:p>
            <a:pPr marL="0" lvl="0" indent="0" algn="l" rtl="0">
              <a:spcBef>
                <a:spcPts val="0"/>
              </a:spcBef>
              <a:spcAft>
                <a:spcPts val="0"/>
              </a:spcAft>
              <a:buNone/>
            </a:pPr>
            <a:r>
              <a:rPr lang="en-US"/>
              <a:t>Interestingly, here not only the  movements are again pretty consistent, the objects also look similar to what the model has seen during its training phase, but just with different combination of shapes and colors. </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an indication that the model has actually learned very meaningful and plausible representation of how the world works, since it can combine different shapes and colors to form new objects and then move them in whatever direction it wants, on a dynamic background which is also generated. As a result we can claim this is a propper world model.</a:t>
            </a:r>
            <a:endParaRPr/>
          </a:p>
        </p:txBody>
      </p:sp>
      <p:sp>
        <p:nvSpPr>
          <p:cNvPr id="363" name="Google Shape;36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30fd822b38_0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g230fd822b38_0_3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Now let’s get to quantitative results. We evaluated the model’s performance as well as its computational efficiency using different metrics.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left figure, here *, compares standard multi object tracking metrics such as MOTA and precision and recall of our model with the baseline SQAIR. This comparison is done as the scene gets more and more crowded.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Our model outperforms the baseline significantly. For example in the low density case with about 8-10 objects, our accuracy is around 90-95%, while SQAIR barely reaches 20%. The dashed line here is the SQAIR and solid line is our model. The same happens with recall too.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Right figure compares reconstruction error and normalized counting error for both models. Counting error shows on average how many objects were missed or falsely detected. The lower it is, the better.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Again we can see that ours is much lower than SQAIR in both of the metrics. This is because of the more strong discovery model we used as well as the design choices.</a:t>
            </a:r>
            <a:endParaRPr dirty="0"/>
          </a:p>
        </p:txBody>
      </p:sp>
      <p:sp>
        <p:nvSpPr>
          <p:cNvPr id="661" name="Google Shape;661;g230fd822b38_0_3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237638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0fd822b38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30fd822b38_0_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Also from a computation standpoint, SCALOR outperforms the baseline. On the right figure,  we see that SCALOR not only trains much faster but also achieves a lower training error.  The red curve is SCALOR and blue is for the SQAIR baseline.</a:t>
            </a:r>
            <a:endParaRPr/>
          </a:p>
          <a:p>
            <a:pPr marL="0" lvl="0" indent="0" algn="l" rtl="0">
              <a:spcBef>
                <a:spcPts val="0"/>
              </a:spcBef>
              <a:spcAft>
                <a:spcPts val="0"/>
              </a:spcAft>
              <a:buNone/>
            </a:pPr>
            <a:endParaRPr/>
          </a:p>
          <a:p>
            <a:pPr marL="0" lvl="0" indent="0" algn="l" rtl="0">
              <a:spcBef>
                <a:spcPts val="0"/>
              </a:spcBef>
              <a:spcAft>
                <a:spcPts val="0"/>
              </a:spcAft>
              <a:buNone/>
            </a:pPr>
            <a:r>
              <a:rPr lang="en-US"/>
              <a:t>The left figure compares inference time at test time and while SQAIR’s time increases linearly, as the scenes gets more and crowded, SCALOR’s processing time remains roughly constant.</a:t>
            </a:r>
            <a:endParaRPr/>
          </a:p>
        </p:txBody>
      </p:sp>
      <p:sp>
        <p:nvSpPr>
          <p:cNvPr id="379" name="Google Shape;379;g230fd822b38_0_3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30fd822b38_0_6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30fd822b38_0_6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Now let’s get to another project I was involved in about providing a framework for evaluation of sevelra prominent self-supervised models.</a:t>
            </a:r>
            <a:endParaRPr/>
          </a:p>
          <a:p>
            <a:pPr marL="0" lvl="0" indent="0" algn="l" rtl="0">
              <a:spcBef>
                <a:spcPts val="0"/>
              </a:spcBef>
              <a:spcAft>
                <a:spcPts val="0"/>
              </a:spcAft>
              <a:buNone/>
            </a:pPr>
            <a:endParaRPr/>
          </a:p>
        </p:txBody>
      </p:sp>
      <p:sp>
        <p:nvSpPr>
          <p:cNvPr id="388" name="Google Shape;388;g230fd822b38_0_6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30fd822b38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g230fd822b38_0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Large pretrained Self-supervised models these days are getting very prevalent and show up in many </a:t>
            </a:r>
            <a:r>
              <a:rPr lang="en-US" dirty="0" err="1"/>
              <a:t>applicaiont</a:t>
            </a:r>
            <a:r>
              <a:rPr lang="en-US" dirty="0"/>
              <a:t> as a result it is very important to be aware of their weaknesses as well as their strengths.  The power of these models mainly  depends on their scale and the diversity and distributional properties of the dataset on they are trained. In many studies these  models have shown be prone to exhibiting human-like stereotypical biases such as gender or race-related stereotypes . For instance, in a study published in Nature it was shown that the accuracy of diabetic retinopathy using medical images of accuracy of light-skinned patients was </a:t>
            </a:r>
            <a:r>
              <a:rPr lang="en-US" b="0" i="0" dirty="0">
                <a:solidFill>
                  <a:srgbClr val="222222"/>
                </a:solidFill>
                <a:effectLst/>
                <a:latin typeface="Harding"/>
              </a:rPr>
              <a:t>73% vs. 60.5% for dark skinned patients mostly due to data imbalance making the model biased</a:t>
            </a:r>
            <a:r>
              <a:rPr lang="en-US" dirty="0"/>
              <a:t>. This is very important because not only it is harmful to society on a humanitarian level but can be devastating for the companies developing these AI products  since they open the door for lawsuits and financial losses.</a:t>
            </a:r>
            <a:endParaRPr dirty="0"/>
          </a:p>
        </p:txBody>
      </p:sp>
      <p:sp>
        <p:nvSpPr>
          <p:cNvPr id="397" name="Google Shape;397;g230fd822b38_0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30fd822b38_0_6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30fd822b38_0_6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here’s  how I plan to coordinate the talk: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I will give a bit of an overall background on myself and a brief overview of the projects I have been involved in.</a:t>
            </a:r>
            <a:endParaRPr/>
          </a:p>
          <a:p>
            <a:pPr marL="0" lvl="0" indent="0" algn="l" rtl="0">
              <a:spcBef>
                <a:spcPts val="0"/>
              </a:spcBef>
              <a:spcAft>
                <a:spcPts val="0"/>
              </a:spcAft>
              <a:buNone/>
            </a:pPr>
            <a:r>
              <a:rPr lang="en-US"/>
              <a:t>Since the time for this talk is limited, in the next sections, I will talk in much more detail about only a handful of my more recent projects and then towards the end I’ll briefly mention the other works I have done as well as possible future directions .</a:t>
            </a:r>
            <a:endParaRPr/>
          </a:p>
        </p:txBody>
      </p:sp>
      <p:sp>
        <p:nvSpPr>
          <p:cNvPr id="104" name="Google Shape;104;g230fd822b38_0_6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30fd822b38_0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230fd822b38_0_5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Although the bias in the gender and racial domain have been studied in some studies, there are still other notable groups such as religious minorities, national minorities, people with disabilities and LGBTQ people, that have received much less attention,and as I mentioned this can be really important because these subgroups consider a very large population globally and since they ahve legal status as protected groups any sort of perceived bias by vision-language algorithm can lead to potential lawsuits for companies. For instance, approximately 40 million people in the US and about 1 billion people in the world suffer from some sort of disability.  One of the main obstacles for bias analysis of these relevant population groups has been the lack of standardized benchmark datasets that specifically enable an analysis of how they may be affected. In this work we will address that by providing a framework and also evaluating some models.</a:t>
            </a:r>
            <a:endParaRPr/>
          </a:p>
        </p:txBody>
      </p:sp>
      <p:sp>
        <p:nvSpPr>
          <p:cNvPr id="407" name="Google Shape;407;g230fd822b38_0_5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30fd822b38_0_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g230fd822b38_0_5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paper, we attempt to address this problem by gathering and releasing a visual and textual bias benchmark called MMBias, consisting of approximately 3,500 images and 350 phrases covering over 14 minority subgroups. Furthermore, we utilize the dataset to measure stereotypical bias in several prominent self-supervised multimodal VLP models that have attracted significant attention recently, namely OpenAI CLIP (Radford et al., 2021), ALBEF (Li et al., 2021), and ViLT (Kim et al., 2021). In our experiments, we quantify the bias present in these models, including both cross-modal and intra-modal bias. Our results confirm that these models harbor meaningful biases favoring certain groups. Finally, we introduce a novel debiasing method designed for such large pretrained models that can be applied as a postprocessing step to mitigate bias, and we show that this step does not adversely affect the performance in a substantial way. </a:t>
            </a:r>
            <a:endParaRPr/>
          </a:p>
        </p:txBody>
      </p:sp>
      <p:sp>
        <p:nvSpPr>
          <p:cNvPr id="416" name="Google Shape;416;g230fd822b38_0_5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30fd822b38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g230fd822b38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You can see the experimentation framework I have designed to evaluate these models. The idea comes from implicit association testing which is well known in the field of psychology for detecting implicit human bias for concepts to see how much they associate what with what. More specifically we test two sets of models CLIP and fusion based models where we have explicit embeddings of concepts and we score them using Caliskan metric.</a:t>
            </a:r>
            <a:endParaRPr/>
          </a:p>
        </p:txBody>
      </p:sp>
      <p:sp>
        <p:nvSpPr>
          <p:cNvPr id="425" name="Google Shape;425;g230fd822b38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30fd822b38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230fd822b38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instance we can see that the models would associate negative sentimental concepts and words such as “vagrant” “inhumane” :unjust” :uncaring” much more to certain subgroups than others, here the red words show negative concepts while blue words show positive concepts and as you can see certain nationalities sexual minoriities and people with disabilities are associated with them much more based on IAT score.</a:t>
            </a:r>
            <a:endParaRPr/>
          </a:p>
        </p:txBody>
      </p:sp>
      <p:sp>
        <p:nvSpPr>
          <p:cNvPr id="436" name="Google Shape;436;g230fd822b38_0_3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30fd822b38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230fd822b38_0_2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table is also quantification of the same phenomenon which as you can see certain groups are viewed more negatively by the model compared to others.</a:t>
            </a:r>
            <a:endParaRPr/>
          </a:p>
        </p:txBody>
      </p:sp>
      <p:sp>
        <p:nvSpPr>
          <p:cNvPr id="445" name="Google Shape;445;g230fd822b38_0_2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30fd822b38_0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30fd822b38_0_3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Then our idea was to come up with a method for </a:t>
            </a:r>
            <a:r>
              <a:rPr lang="en-US" dirty="0" err="1"/>
              <a:t>debiaing</a:t>
            </a:r>
            <a:r>
              <a:rPr lang="en-US" dirty="0"/>
              <a:t> these models . one issue here is that many of these models cannot be retrained due to </a:t>
            </a:r>
            <a:r>
              <a:rPr lang="en-US" dirty="0" err="1"/>
              <a:t>computataion</a:t>
            </a:r>
            <a:r>
              <a:rPr lang="en-US" dirty="0"/>
              <a:t> </a:t>
            </a:r>
            <a:r>
              <a:rPr lang="en-US" dirty="0" err="1"/>
              <a:t>limitatiaons</a:t>
            </a:r>
            <a:r>
              <a:rPr lang="en-US" dirty="0"/>
              <a:t> and so a post-processing approach can be very beneficial. We used </a:t>
            </a:r>
            <a:r>
              <a:rPr lang="en-US" dirty="0" err="1"/>
              <a:t>caliskain</a:t>
            </a:r>
            <a:r>
              <a:rPr lang="en-US" dirty="0"/>
              <a:t> metric as a direct metric to minimize with our debiasing algorithm and we omitted the redundant features having the most impact on the bias and this showed while the bias was reduced by up to 93% the accuracy only affected less than 1%</a:t>
            </a:r>
            <a:endParaRPr dirty="0"/>
          </a:p>
        </p:txBody>
      </p:sp>
      <p:sp>
        <p:nvSpPr>
          <p:cNvPr id="456" name="Google Shape;456;g230fd822b38_0_3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30fd822b38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g230fd822b38_0_6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also talk briefly about the other projects I was involved in.</a:t>
            </a:r>
            <a:endParaRPr dirty="0"/>
          </a:p>
        </p:txBody>
      </p:sp>
      <p:sp>
        <p:nvSpPr>
          <p:cNvPr id="468" name="Google Shape;468;g230fd822b38_0_6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30fd822b38_0_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230fd822b38_0_4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firs project I want to talk about is my  work at Apple. At my internship at Apple I worked in one of the research teams in Apple Care’s business intelligence unit and basically the problem they had is they got hundreds of thousands of calls everyday from people having problems with their apple products. However a lot of these problems and issues were already known and resolved inside apple’s internal databases, so they wanted to have a system that basically understands longs paragraphs of problem </a:t>
            </a:r>
            <a:r>
              <a:rPr lang="en-US" dirty="0" err="1"/>
              <a:t>desciritoin</a:t>
            </a:r>
            <a:r>
              <a:rPr lang="en-US" dirty="0"/>
              <a:t> and matches that with the internal issues. Furthermore they also wanted to identify higher priority issues from the text. For this problem I used a transformer based model based on </a:t>
            </a:r>
            <a:r>
              <a:rPr lang="en-US" dirty="0" err="1"/>
              <a:t>bert</a:t>
            </a:r>
            <a:r>
              <a:rPr lang="en-US" dirty="0"/>
              <a:t> combined with contrastive learning to solve the text matching and recommendation problem. This is a demo of the system I developed.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77" name="Google Shape;477;g230fd822b38_0_4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30fd822b38_0_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g230fd822b38_0_4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Another project I was involved in was designing a machine learning model to detect causal factors of genetic diseases. The problem I addressed was that given the genomic data of a set of individuals having a disease I wanted to have a model that first predicts the likelihood of a new person catching the disease. Secondly, the probability </a:t>
            </a:r>
            <a:r>
              <a:rPr lang="en-US" dirty="0" err="1"/>
              <a:t>distribiuon</a:t>
            </a:r>
            <a:r>
              <a:rPr lang="en-US" dirty="0"/>
              <a:t> of each combination of genes causing the disease and furthermore the other challenge was </a:t>
            </a:r>
            <a:r>
              <a:rPr lang="en-US" dirty="0" err="1"/>
              <a:t>tha</a:t>
            </a:r>
            <a:r>
              <a:rPr lang="en-US" dirty="0"/>
              <a:t> each person can have a different genetic background, and the disease typically manifests itself in different ethnicities differently designed a </a:t>
            </a:r>
            <a:r>
              <a:rPr lang="en-US" dirty="0" err="1"/>
              <a:t>bayesian</a:t>
            </a:r>
            <a:r>
              <a:rPr lang="en-US" dirty="0"/>
              <a:t> model to basically look at the genomic data of a population of individuals some of them having some sort of a with </a:t>
            </a:r>
            <a:r>
              <a:rPr lang="en-US" dirty="0" err="1"/>
              <a:t>compelex</a:t>
            </a:r>
            <a:r>
              <a:rPr lang="en-US" dirty="0"/>
              <a:t> diseases such as cancer,  and basically the model would predict the chances of  new </a:t>
            </a:r>
            <a:r>
              <a:rPr lang="en-US" dirty="0" err="1"/>
              <a:t>patiets</a:t>
            </a:r>
            <a:r>
              <a:rPr lang="en-US" dirty="0"/>
              <a:t>  getting same disease. Also our model discovered the likelihood of combination genes causing the disease as well as how the disease is actually caused in different genetic populations, and by that I mean for instance different genes can cause different diseases in different populations. I used a Bayesian method bayes on Markov Chain monte Carlo to estimate the hidden variable’s distributions and infer the latent variables.</a:t>
            </a:r>
            <a:endParaRPr dirty="0"/>
          </a:p>
        </p:txBody>
      </p:sp>
      <p:sp>
        <p:nvSpPr>
          <p:cNvPr id="494" name="Google Shape;494;g230fd822b38_0_4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80b2f265b2_1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80b2f265b2_1_2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In another project which was about ‘’Semantic understanding </a:t>
            </a:r>
            <a:r>
              <a:rPr lang="en-US" sz="1200" dirty="0">
                <a:solidFill>
                  <a:schemeClr val="dk1"/>
                </a:solidFill>
                <a:latin typeface="Calibri"/>
                <a:ea typeface="Calibri"/>
                <a:cs typeface="Calibri"/>
                <a:sym typeface="Calibri"/>
              </a:rPr>
              <a:t>of movie scripts and  automatic animation code generation </a:t>
            </a:r>
            <a:r>
              <a:rPr lang="en-US" dirty="0"/>
              <a:t>’’, I focused on applying some similar representation learning ideas to NLP.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problem here is that we want to have an automated system that creates animations from natural language description of virtual reality worlds. More specifically, we have some intelligent virtual agent which </a:t>
            </a:r>
            <a:r>
              <a:rPr lang="en-US" dirty="0" err="1"/>
              <a:t>posseses</a:t>
            </a:r>
            <a:r>
              <a:rPr lang="en-US" dirty="0"/>
              <a:t> some sort of human-like personality. </a:t>
            </a:r>
            <a:endParaRPr dirty="0"/>
          </a:p>
          <a:p>
            <a:pPr marL="0" lvl="0" indent="0" algn="l" rtl="0">
              <a:spcBef>
                <a:spcPts val="0"/>
              </a:spcBef>
              <a:spcAft>
                <a:spcPts val="0"/>
              </a:spcAft>
              <a:buNone/>
            </a:pPr>
            <a:r>
              <a:rPr lang="en-US" dirty="0"/>
              <a:t>Then we are also given a textual description of the personality of the agent in the form of natural language, as well as a description of the world it lives in with all the objects present there and how it can interact with each one, and how these objects affect and change the emotional state of the agent.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US" dirty="0"/>
              <a:t>Then the goal would be to have some framework that gets this language description, which is written by a set of creative authors, semantically understands it and  extracts and generate some  interpretable and universal representation for that agent.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In fact, we want this representation to be so precise and interpretable that it can be directly used as a domain code in a planner, and as I will show we can even run the planner without problems.  This will become more clear when I show an actual demo of this framework in the next slides, but before that let me mention some of challenge we had.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The input language we used was very custom since it was written by a team of creative artistic writers.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The amount of data was very scarce, maybe like a few pages only so using data-hungry deep models was not an option here. As a result I had to combine deep learning with more traditional linguistic approaches since they work better with less data.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Also the model had to tackle ambiguities in the text, and provide suggestions for missing aspects of the characters.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506" name="Google Shape;506;g80b2f265b2_1_2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30fd822b3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230fd822b3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Right now, I’m a final year phd student at  Rutgers university where the main theme of my research is  design, implementation and evaluation of self-supervised deep learning models and applying them to  Computer Vision, Natural language processing and  multimodal domains. I’ll talk about what I exactly mean by this in more detail in the next sections btw.</a:t>
            </a:r>
            <a:endParaRPr/>
          </a:p>
          <a:p>
            <a:pPr marL="0" lvl="0" indent="0" algn="l" rtl="0">
              <a:spcBef>
                <a:spcPts val="0"/>
              </a:spcBef>
              <a:spcAft>
                <a:spcPts val="0"/>
              </a:spcAft>
              <a:buNone/>
            </a:pPr>
            <a:endParaRPr/>
          </a:p>
          <a:p>
            <a:pPr marL="0" lvl="0" indent="0" algn="l" rtl="0">
              <a:spcBef>
                <a:spcPts val="0"/>
              </a:spcBef>
              <a:spcAft>
                <a:spcPts val="0"/>
              </a:spcAft>
              <a:buNone/>
            </a:pPr>
            <a:r>
              <a:rPr lang="en-US"/>
              <a:t>I started my phd directly after doing my undergrad at Sharif University of Technology, and that was the first time I used machine learning  to apply it to the  medical domain. What I did there was to design a machine learning model that is able to identify causal factors of complex genetic diseases using DNA-based  genomic data of patients from different ethnicities.</a:t>
            </a:r>
            <a:endParaRPr/>
          </a:p>
          <a:p>
            <a:pPr marL="0" lvl="0" indent="0" algn="l" rtl="0">
              <a:spcBef>
                <a:spcPts val="0"/>
              </a:spcBef>
              <a:spcAft>
                <a:spcPts val="0"/>
              </a:spcAft>
              <a:buNone/>
            </a:pPr>
            <a:endParaRPr/>
          </a:p>
          <a:p>
            <a:pPr marL="0" lvl="0" indent="0" algn="l" rtl="0">
              <a:spcBef>
                <a:spcPts val="0"/>
              </a:spcBef>
              <a:spcAft>
                <a:spcPts val="0"/>
              </a:spcAft>
              <a:buNone/>
            </a:pPr>
            <a:r>
              <a:rPr lang="en-US"/>
              <a:t>Aside from academia, I have also done research in different companies such as Apple, Disney Research and Dataminr as well. At apple,  I was working at one of the research teams in Apple Care and the project I was leading there was to to design and prototype a self supervised machine learning model that can basically automatically summarize, connect and recommend resolutions for  Apple Care's customer support issues as well as identify higher priority issues Apple care receives every day.</a:t>
            </a:r>
            <a:endParaRPr/>
          </a:p>
          <a:p>
            <a:pPr marL="0" lvl="0" indent="0" algn="l" rtl="0">
              <a:spcBef>
                <a:spcPts val="0"/>
              </a:spcBef>
              <a:spcAft>
                <a:spcPts val="0"/>
              </a:spcAft>
              <a:buNone/>
            </a:pPr>
            <a:endParaRPr/>
          </a:p>
          <a:p>
            <a:pPr marL="0" lvl="0" indent="0" algn="l" rtl="0">
              <a:spcBef>
                <a:spcPts val="0"/>
              </a:spcBef>
              <a:spcAft>
                <a:spcPts val="0"/>
              </a:spcAft>
              <a:buNone/>
            </a:pPr>
            <a:r>
              <a:rPr lang="en-US"/>
              <a:t>And I also worked at Disney Research as well for some time, where I lead two projects there during my internship. One for design and implementation of a topic understanding conversation system, where I designed heirerchical self-attention networks.  And the other one was self-supervised  natural language understanding system for automated code generatiaonof movie script understanding.</a:t>
            </a:r>
            <a:endParaRPr/>
          </a:p>
          <a:p>
            <a:pPr marL="0" lvl="0" indent="0" algn="l" rtl="0">
              <a:spcBef>
                <a:spcPts val="0"/>
              </a:spcBef>
              <a:spcAft>
                <a:spcPts val="0"/>
              </a:spcAft>
              <a:buNone/>
            </a:pPr>
            <a:endParaRPr/>
          </a:p>
          <a:p>
            <a:pPr marL="0" lvl="0" indent="0" algn="l" rtl="0">
              <a:spcBef>
                <a:spcPts val="0"/>
              </a:spcBef>
              <a:spcAft>
                <a:spcPts val="0"/>
              </a:spcAft>
              <a:buNone/>
            </a:pPr>
            <a:r>
              <a:rPr lang="en-US"/>
              <a:t>I also did a research internship in an AI emergency response company called Dataminer, where I prototyped a self-supervised image-based machine translation  model that was used to translate languages that do not have paired text but use used the image space to translate them.</a:t>
            </a:r>
            <a:endParaRPr/>
          </a:p>
        </p:txBody>
      </p:sp>
      <p:sp>
        <p:nvSpPr>
          <p:cNvPr id="113" name="Google Shape;113;g230fd822b3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7b72d6dfe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87b72d6dfe_1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work was published at AAMAS and was part of </a:t>
            </a:r>
            <a:r>
              <a:rPr lang="en-US" dirty="0" err="1"/>
              <a:t>disney</a:t>
            </a:r>
            <a:r>
              <a:rPr lang="en-US" dirty="0"/>
              <a:t>. Ok I have a demo which shows the working of this framework in action. Let’s look at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These two figures here also show the architecture of the model. So the agent has a set of emotions, moods, motivation and affordances and also some rules governing the relationship between these and the agent’s mental state.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So we want to extract these forms of knowledge from the raw input text using a pipeline like </a:t>
            </a:r>
            <a:r>
              <a:rPr lang="en-US" dirty="0" err="1"/>
              <a:t>this.I</a:t>
            </a:r>
            <a:r>
              <a:rPr lang="en-US" dirty="0"/>
              <a:t> won’t go into the details of this but this what we used.</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Our framework not only provides universal representation for the character and its environment, but also automated the process of domain generation which used to be very resource demanding.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Previously a team of domain expert engineers had to constantly communicate with the team of authors to hand-engineer a custom planning domain for each of these agents separately, but with this model that is totally solved.</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In addition our model is able to identify possible missing information, and iteratively make suggestions to authors.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Also it identifies inconsistent information in character description and suggests possible improvements.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Finally we also used a common-sense knowledge-base to suggest new possible aspects of the character and the story it comes in.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It can achieve reasonable accuracy on an annotated dataset authored by professional authors, and the generated representation can be used as code directly in a planner. </a:t>
            </a:r>
            <a:endParaRPr dirty="0"/>
          </a:p>
          <a:p>
            <a:pPr marL="0" lvl="0" indent="0" algn="l" rtl="0">
              <a:spcBef>
                <a:spcPts val="0"/>
              </a:spcBef>
              <a:spcAft>
                <a:spcPts val="0"/>
              </a:spcAft>
              <a:buNone/>
            </a:pPr>
            <a:endParaRPr dirty="0"/>
          </a:p>
        </p:txBody>
      </p:sp>
      <p:sp>
        <p:nvSpPr>
          <p:cNvPr id="520" name="Google Shape;520;g87b72d6dfe_1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79a9612c6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879a9612c6_0_2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another project I was involved in, which is called “Topic Spotting in dialogues using Hierarchical Networks with Self Attention”, we  investigated the effect of using hierarchical attention to learn better hierarchical representations of sentences that will help classify topics in an online dialogue.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used an architecture like this where attention first finds the sentence relevant to the topic and then focuses on relevant keywords in that sentence. This work is published in NAACL We tested the model on both online and offline version of the switchboard dataset which is the benchmark dataset for dialogue classification and this model outperformed all the baselines.</a:t>
            </a:r>
            <a:endParaRPr dirty="0"/>
          </a:p>
        </p:txBody>
      </p:sp>
      <p:sp>
        <p:nvSpPr>
          <p:cNvPr id="534" name="Google Shape;534;g879a9612c6_0_2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80b2f265b2_1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80b2f265b2_1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t>Let me also mention what future directions I’m looking into.</a:t>
            </a:r>
            <a:endParaRPr sz="1100"/>
          </a:p>
        </p:txBody>
      </p:sp>
      <p:sp>
        <p:nvSpPr>
          <p:cNvPr id="546" name="Google Shape;546;g80b2f265b2_1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79a9612c6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879a9612c6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Possible future directions</a:t>
            </a:r>
            <a:endParaRPr dirty="0"/>
          </a:p>
        </p:txBody>
      </p:sp>
      <p:sp>
        <p:nvSpPr>
          <p:cNvPr id="555" name="Google Shape;555;g879a9612c6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893deafbd8_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893deafbd8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
        <p:nvSpPr>
          <p:cNvPr id="566" name="Google Shape;566;g893deafbd8_2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79a9612c6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g879a9612c6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g879a9612c6_0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88bf929f55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88bf929f55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Thank you. Are there any questions?</a:t>
            </a:r>
            <a:endParaRPr/>
          </a:p>
        </p:txBody>
      </p:sp>
      <p:sp>
        <p:nvSpPr>
          <p:cNvPr id="584" name="Google Shape;584;g88bf929f55_2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Thank you.</a:t>
            </a:r>
            <a:endParaRPr/>
          </a:p>
        </p:txBody>
      </p:sp>
      <p:sp>
        <p:nvSpPr>
          <p:cNvPr id="592" name="Google Shape;592;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30fd822b38_0_6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230fd822b38_0_6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Thank you.</a:t>
            </a:r>
            <a:endParaRPr/>
          </a:p>
        </p:txBody>
      </p:sp>
      <p:sp>
        <p:nvSpPr>
          <p:cNvPr id="600" name="Google Shape;600;g230fd822b38_0_6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30fd822b38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230fd822b38_0_2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dirty="0"/>
              <a:t>Extra Slide</a:t>
            </a:r>
          </a:p>
        </p:txBody>
      </p:sp>
      <p:sp>
        <p:nvSpPr>
          <p:cNvPr id="607" name="Google Shape;607;g230fd822b38_0_2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0fd822b38_0_6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230fd822b38_0_6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here’s  how I plan to coordinate the talk: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I will give a bit of an overall background on myself and a brief overview of the projects I have been involved in.</a:t>
            </a:r>
            <a:endParaRPr/>
          </a:p>
          <a:p>
            <a:pPr marL="0" lvl="0" indent="0" algn="l" rtl="0">
              <a:spcBef>
                <a:spcPts val="0"/>
              </a:spcBef>
              <a:spcAft>
                <a:spcPts val="0"/>
              </a:spcAft>
              <a:buNone/>
            </a:pPr>
            <a:r>
              <a:rPr lang="en-US"/>
              <a:t>Since the time for this talk is limited, in the next sections, I will talk in much more detail about only a handful of my more recent projects and then towards the end I’ll briefly mention the other works I have done as well as possible future directions .</a:t>
            </a:r>
            <a:endParaRPr/>
          </a:p>
        </p:txBody>
      </p:sp>
      <p:sp>
        <p:nvSpPr>
          <p:cNvPr id="127" name="Google Shape;127;g230fd822b38_0_6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30fd822b38_0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g230fd822b38_0_2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dirty="0"/>
              <a:t>Extra Slide</a:t>
            </a:r>
          </a:p>
        </p:txBody>
      </p:sp>
      <p:sp>
        <p:nvSpPr>
          <p:cNvPr id="629" name="Google Shape;629;g230fd822b38_0_2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30fd822b38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g230fd822b38_0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a:t>Just one more thing before we go to the next section. This slide shows the model’s ability to generalize.</a:t>
            </a:r>
            <a:endParaRPr/>
          </a:p>
          <a:p>
            <a:pPr marL="0" lvl="1" indent="0" algn="l" rtl="0">
              <a:spcBef>
                <a:spcPts val="0"/>
              </a:spcBef>
              <a:spcAft>
                <a:spcPts val="0"/>
              </a:spcAft>
              <a:buNone/>
            </a:pPr>
            <a:endParaRPr/>
          </a:p>
          <a:p>
            <a:pPr marL="0" lvl="1" indent="0" algn="l" rtl="0">
              <a:spcBef>
                <a:spcPts val="0"/>
              </a:spcBef>
              <a:spcAft>
                <a:spcPts val="0"/>
              </a:spcAft>
              <a:buNone/>
            </a:pPr>
            <a:r>
              <a:rPr lang="en-US"/>
              <a:t>The top row is showing that the model is able to generalize to longer sequences, where it saw sequences of length 10 during training and was tested on length 20.</a:t>
            </a:r>
            <a:endParaRPr/>
          </a:p>
          <a:p>
            <a:pPr marL="0" lvl="1" indent="0" algn="l" rtl="0">
              <a:spcBef>
                <a:spcPts val="0"/>
              </a:spcBef>
              <a:spcAft>
                <a:spcPts val="0"/>
              </a:spcAft>
              <a:buNone/>
            </a:pPr>
            <a:endParaRPr/>
          </a:p>
          <a:p>
            <a:pPr marL="0" lvl="1" indent="0" algn="l" rtl="0">
              <a:spcBef>
                <a:spcPts val="0"/>
              </a:spcBef>
              <a:spcAft>
                <a:spcPts val="0"/>
              </a:spcAft>
              <a:buNone/>
            </a:pPr>
            <a:r>
              <a:rPr lang="en-US"/>
              <a:t>The bottom images test the ability to generalize w.r.t unseen shapes or more crowded scenes. In the case of MNIST, it saw only digits from 1-5 but was tested on 6 to 9, and in case of shapes, it saw scenes containing 15 objects but was tested on scenes with 0 objects.</a:t>
            </a:r>
            <a:endParaRPr/>
          </a:p>
          <a:p>
            <a:pPr marL="0" lvl="1" indent="0" algn="l" rtl="0">
              <a:spcBef>
                <a:spcPts val="0"/>
              </a:spcBef>
              <a:spcAft>
                <a:spcPts val="0"/>
              </a:spcAft>
              <a:buNone/>
            </a:pPr>
            <a:endParaRPr/>
          </a:p>
          <a:p>
            <a:pPr marL="0" lvl="1" indent="0" algn="l" rtl="0">
              <a:spcBef>
                <a:spcPts val="0"/>
              </a:spcBef>
              <a:spcAft>
                <a:spcPts val="0"/>
              </a:spcAft>
              <a:buNone/>
            </a:pPr>
            <a:r>
              <a:rPr lang="en-US"/>
              <a:t>So we can see that the model can generalize pretty well too.</a:t>
            </a:r>
            <a:endParaRPr/>
          </a:p>
        </p:txBody>
      </p:sp>
      <p:sp>
        <p:nvSpPr>
          <p:cNvPr id="651" name="Google Shape;651;g230fd822b38_0_3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30fd822b38_0_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g230fd822b38_0_3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sz="1800" dirty="0"/>
              <a:t>Extra Slide</a:t>
            </a:r>
          </a:p>
        </p:txBody>
      </p:sp>
      <p:sp>
        <p:nvSpPr>
          <p:cNvPr id="671" name="Google Shape;671;g230fd822b38_0_3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30fd822b38_0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g230fd822b38_0_3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dirty="0"/>
              <a:t>Extra Slide</a:t>
            </a:r>
            <a:endParaRPr dirty="0"/>
          </a:p>
        </p:txBody>
      </p:sp>
      <p:sp>
        <p:nvSpPr>
          <p:cNvPr id="684" name="Google Shape;684;g230fd822b38_0_3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63985c45d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g863985c45d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a:t>So first let me just mention why do we even care about the concept of self-supervised learning? Although supervised models can be very useful, they also have serious limitations for certain applications. </a:t>
            </a:r>
            <a:endParaRPr/>
          </a:p>
          <a:p>
            <a:pPr marL="0" lvl="1" indent="0" algn="l" rtl="0">
              <a:spcBef>
                <a:spcPts val="0"/>
              </a:spcBef>
              <a:spcAft>
                <a:spcPts val="0"/>
              </a:spcAft>
              <a:buNone/>
            </a:pPr>
            <a:endParaRPr/>
          </a:p>
          <a:p>
            <a:pPr marL="0" lvl="1" indent="0" algn="l" rtl="0">
              <a:spcBef>
                <a:spcPts val="0"/>
              </a:spcBef>
              <a:spcAft>
                <a:spcPts val="0"/>
              </a:spcAft>
              <a:buNone/>
            </a:pPr>
            <a:r>
              <a:rPr lang="en-US"/>
              <a:t>For instance, supervised models often need large labeled datasets having hundreds of thousands of images for training, but getting these labels in many domains such as the medical domain can be very hard and expensive. For instance for disease classification or cell tracking we often might need very specialized experts to annotate our datasets,  and that can be very expensive or even totally infeasible.</a:t>
            </a:r>
            <a:endParaRPr/>
          </a:p>
          <a:p>
            <a:pPr marL="0" lvl="1" indent="0" algn="l" rtl="0">
              <a:spcBef>
                <a:spcPts val="0"/>
              </a:spcBef>
              <a:spcAft>
                <a:spcPts val="0"/>
              </a:spcAft>
              <a:buClr>
                <a:schemeClr val="dk1"/>
              </a:buClr>
              <a:buFont typeface="Arial"/>
              <a:buNone/>
            </a:pPr>
            <a:endParaRPr/>
          </a:p>
          <a:p>
            <a:pPr marL="0" lvl="1" indent="0" algn="l" rtl="0">
              <a:spcBef>
                <a:spcPts val="0"/>
              </a:spcBef>
              <a:spcAft>
                <a:spcPts val="0"/>
              </a:spcAft>
              <a:buClr>
                <a:schemeClr val="dk1"/>
              </a:buClr>
              <a:buFont typeface="Arial"/>
              <a:buNone/>
            </a:pPr>
            <a:r>
              <a:rPr lang="en-US"/>
              <a:t>Another problem is that these labels themselves also can sometimes be ambiguous or noisy which introduces further human error into the process of training, or sometimes even labels for a specific task might not generalize well to other related tasks.</a:t>
            </a:r>
            <a:endParaRPr/>
          </a:p>
          <a:p>
            <a:pPr marL="0" lvl="1" indent="0" algn="l" rtl="0">
              <a:spcBef>
                <a:spcPts val="0"/>
              </a:spcBef>
              <a:spcAft>
                <a:spcPts val="0"/>
              </a:spcAft>
              <a:buNone/>
            </a:pPr>
            <a:endParaRPr/>
          </a:p>
          <a:p>
            <a:pPr marL="0" lvl="1" indent="0" algn="l" rtl="0">
              <a:spcBef>
                <a:spcPts val="0"/>
              </a:spcBef>
              <a:spcAft>
                <a:spcPts val="0"/>
              </a:spcAft>
              <a:buNone/>
            </a:pPr>
            <a:r>
              <a:rPr lang="en-US"/>
              <a:t>Another thing is these approaches are sometimes counter-intuitive compared to how humans or animals learn. So ideally we want a model that is able to learn from the structure of the data itself  just like how humans babies learn rather than large annotated datasets.</a:t>
            </a:r>
            <a:endParaRPr/>
          </a:p>
          <a:p>
            <a:pPr marL="0" lvl="1" indent="0" algn="l" rtl="0">
              <a:spcBef>
                <a:spcPts val="0"/>
              </a:spcBef>
              <a:spcAft>
                <a:spcPts val="0"/>
              </a:spcAft>
              <a:buClr>
                <a:schemeClr val="dk1"/>
              </a:buClr>
              <a:buFont typeface="Arial"/>
              <a:buNone/>
            </a:pPr>
            <a:endParaRPr/>
          </a:p>
          <a:p>
            <a:pPr marL="0" lvl="1" indent="0" algn="l" rtl="0">
              <a:spcBef>
                <a:spcPts val="0"/>
              </a:spcBef>
              <a:spcAft>
                <a:spcPts val="0"/>
              </a:spcAft>
              <a:buClr>
                <a:schemeClr val="dk1"/>
              </a:buClr>
              <a:buFont typeface="Arial"/>
              <a:buNone/>
            </a:pPr>
            <a:endParaRPr/>
          </a:p>
          <a:p>
            <a:pPr marL="0" lvl="1" indent="0" algn="l" rtl="0">
              <a:spcBef>
                <a:spcPts val="0"/>
              </a:spcBef>
              <a:spcAft>
                <a:spcPts val="0"/>
              </a:spcAft>
              <a:buClr>
                <a:schemeClr val="dk1"/>
              </a:buClr>
              <a:buFont typeface="Arial"/>
              <a:buNone/>
            </a:pPr>
            <a:endParaRPr/>
          </a:p>
          <a:p>
            <a:pPr marL="0" lvl="1" indent="0" algn="l" rtl="0">
              <a:spcBef>
                <a:spcPts val="0"/>
              </a:spcBef>
              <a:spcAft>
                <a:spcPts val="0"/>
              </a:spcAft>
              <a:buNone/>
            </a:pPr>
            <a:endParaRPr/>
          </a:p>
          <a:p>
            <a:pPr marL="0" lvl="1" indent="0" algn="l" rtl="0">
              <a:spcBef>
                <a:spcPts val="0"/>
              </a:spcBef>
              <a:spcAft>
                <a:spcPts val="0"/>
              </a:spcAft>
              <a:buNone/>
            </a:pPr>
            <a:endParaRPr/>
          </a:p>
        </p:txBody>
      </p:sp>
      <p:sp>
        <p:nvSpPr>
          <p:cNvPr id="136" name="Google Shape;136;g863985c45d_2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0fd822b38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g230fd822b38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a:t>Now the question is what do I even mean by self-supervised learning? Self supervised learning over the years have refered to different concepts including contrastive learning-based models, diffusion-besd  models etc. But there is also another set of methods called object-based models, which is the target of the first project I want to go through.</a:t>
            </a:r>
            <a:endParaRPr/>
          </a:p>
          <a:p>
            <a:pPr marL="0" lvl="1" indent="0" algn="l" rtl="0">
              <a:spcBef>
                <a:spcPts val="0"/>
              </a:spcBef>
              <a:spcAft>
                <a:spcPts val="0"/>
              </a:spcAft>
              <a:buNone/>
            </a:pPr>
            <a:endParaRPr/>
          </a:p>
          <a:p>
            <a:pPr marL="0" lvl="1" indent="0" algn="l" rtl="0">
              <a:spcBef>
                <a:spcPts val="0"/>
              </a:spcBef>
              <a:spcAft>
                <a:spcPts val="0"/>
              </a:spcAft>
              <a:buNone/>
            </a:pPr>
            <a:r>
              <a:rPr lang="en-US"/>
              <a:t>Object-based methods are a set of methods that try to explain the happenings inside of  the scene in terms of objects and entities and their properties and interactions. For instance say we want to address the problem of cell tracking in the medical domain. Now  we can think of different cells as different entities each one with different properties such as appearance, location, movement properties, interactions to other cells etc, and the goal of object-based model is to infer and learn all of these information  from the structure of the data itself without any extra supervision.</a:t>
            </a:r>
            <a:endParaRPr/>
          </a:p>
        </p:txBody>
      </p:sp>
      <p:sp>
        <p:nvSpPr>
          <p:cNvPr id="146" name="Google Shape;146;g230fd822b38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30fd822b38_0_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230fd822b38_0_6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 name="Google Shape;156;g230fd822b38_0_6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79a9612c6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879a9612c6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dirty="0"/>
              <a:t>Before that, let me quickly define some basic terms that’s necessary for this part.</a:t>
            </a:r>
            <a:endParaRPr dirty="0"/>
          </a:p>
          <a:p>
            <a:pPr marL="0" lvl="1" indent="0" algn="l" rtl="0">
              <a:spcBef>
                <a:spcPts val="0"/>
              </a:spcBef>
              <a:spcAft>
                <a:spcPts val="0"/>
              </a:spcAft>
              <a:buNone/>
            </a:pPr>
            <a:endParaRPr dirty="0"/>
          </a:p>
          <a:p>
            <a:pPr marL="0" lvl="1" indent="0" algn="l" rtl="0">
              <a:spcBef>
                <a:spcPts val="0"/>
              </a:spcBef>
              <a:spcAft>
                <a:spcPts val="0"/>
              </a:spcAft>
              <a:buNone/>
            </a:pPr>
            <a:r>
              <a:rPr lang="en-US" dirty="0"/>
              <a:t>Object detection is the process of identifying the objects present in a given image, and put bounding boxes around them. </a:t>
            </a:r>
            <a:endParaRPr dirty="0"/>
          </a:p>
          <a:p>
            <a:pPr marL="0" lvl="1" indent="0" algn="l" rtl="0">
              <a:spcBef>
                <a:spcPts val="0"/>
              </a:spcBef>
              <a:spcAft>
                <a:spcPts val="0"/>
              </a:spcAft>
              <a:buNone/>
            </a:pPr>
            <a:endParaRPr dirty="0"/>
          </a:p>
          <a:p>
            <a:pPr marL="0" lvl="1" indent="0" algn="l" rtl="0">
              <a:spcBef>
                <a:spcPts val="0"/>
              </a:spcBef>
              <a:spcAft>
                <a:spcPts val="0"/>
              </a:spcAft>
              <a:buNone/>
            </a:pPr>
            <a:r>
              <a:rPr lang="en-US" dirty="0"/>
              <a:t>Object segmentation, is about finding more fine-grained borders indicating where exactly the objects are and what’s their shape, giving us segmentation masks.</a:t>
            </a:r>
            <a:endParaRPr dirty="0"/>
          </a:p>
          <a:p>
            <a:pPr marL="0" lvl="1" indent="0" algn="l" rtl="0">
              <a:spcBef>
                <a:spcPts val="0"/>
              </a:spcBef>
              <a:spcAft>
                <a:spcPts val="0"/>
              </a:spcAft>
              <a:buNone/>
            </a:pPr>
            <a:endParaRPr dirty="0"/>
          </a:p>
          <a:p>
            <a:pPr marL="0" lvl="1" indent="0" algn="l" rtl="0">
              <a:spcBef>
                <a:spcPts val="0"/>
              </a:spcBef>
              <a:spcAft>
                <a:spcPts val="0"/>
              </a:spcAft>
              <a:buNone/>
            </a:pPr>
            <a:r>
              <a:rPr lang="en-US" dirty="0"/>
              <a:t>And finally the object tracking problem involves working on videos, where we try to track the identified objects and their respective ids consistently over frames.</a:t>
            </a:r>
            <a:endParaRPr dirty="0"/>
          </a:p>
          <a:p>
            <a:pPr marL="0" lvl="1" indent="0" algn="l" rtl="0">
              <a:spcBef>
                <a:spcPts val="0"/>
              </a:spcBef>
              <a:spcAft>
                <a:spcPts val="0"/>
              </a:spcAft>
              <a:buNone/>
            </a:pPr>
            <a:endParaRPr dirty="0"/>
          </a:p>
        </p:txBody>
      </p:sp>
      <p:sp>
        <p:nvSpPr>
          <p:cNvPr id="165" name="Google Shape;165;g879a9612c6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2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gif"/></Relationships>
</file>

<file path=ppt/slides/_rels/slide2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gif"/><Relationship Id="rId4" Type="http://schemas.openxmlformats.org/officeDocument/2006/relationships/image" Target="../media/image47.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hyperlink" Target="http://drive.google.com/file/d/1Q4GhctpgTsCZUsloJNlXpDEwgVzODG2B/view" TargetMode="Externa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1.gif"/></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668250" y="1536100"/>
            <a:ext cx="10855500" cy="1550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Belleza"/>
              <a:buNone/>
            </a:pPr>
            <a:r>
              <a:rPr lang="en-US" sz="4000">
                <a:latin typeface="Belleza"/>
                <a:ea typeface="Belleza"/>
                <a:cs typeface="Belleza"/>
                <a:sym typeface="Belleza"/>
              </a:rPr>
              <a:t>Entity-based self-supervised representation learning in Computer Vision and NLP </a:t>
            </a:r>
            <a:endParaRPr sz="4000">
              <a:latin typeface="Belleza"/>
              <a:ea typeface="Belleza"/>
              <a:cs typeface="Belleza"/>
              <a:sym typeface="Belleza"/>
            </a:endParaRPr>
          </a:p>
        </p:txBody>
      </p:sp>
      <p:sp>
        <p:nvSpPr>
          <p:cNvPr id="90" name="Google Shape;90;p13"/>
          <p:cNvSpPr txBox="1">
            <a:spLocks noGrp="1"/>
          </p:cNvSpPr>
          <p:nvPr>
            <p:ph type="subTitle" idx="1"/>
          </p:nvPr>
        </p:nvSpPr>
        <p:spPr>
          <a:xfrm>
            <a:off x="1524000" y="3457002"/>
            <a:ext cx="9144000" cy="12963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7F7F7F"/>
              </a:buClr>
              <a:buSzPts val="1800"/>
              <a:buNone/>
            </a:pPr>
            <a:r>
              <a:rPr lang="en-US">
                <a:solidFill>
                  <a:srgbClr val="000000"/>
                </a:solidFill>
              </a:rPr>
              <a:t>Sepehr Janghorbani</a:t>
            </a:r>
            <a:endParaRPr>
              <a:solidFill>
                <a:srgbClr val="000000"/>
              </a:solidFill>
            </a:endParaRPr>
          </a:p>
          <a:p>
            <a:pPr marL="0" lvl="0" indent="0" algn="ctr" rtl="0">
              <a:lnSpc>
                <a:spcPct val="90000"/>
              </a:lnSpc>
              <a:spcBef>
                <a:spcPts val="0"/>
              </a:spcBef>
              <a:spcAft>
                <a:spcPts val="0"/>
              </a:spcAft>
              <a:buClr>
                <a:srgbClr val="7F7F7F"/>
              </a:buClr>
              <a:buSzPts val="1800"/>
              <a:buNone/>
            </a:pPr>
            <a:r>
              <a:rPr lang="en-US">
                <a:solidFill>
                  <a:srgbClr val="000000"/>
                </a:solidFill>
              </a:rPr>
              <a:t>Department of Computer Science</a:t>
            </a:r>
            <a:endParaRPr>
              <a:solidFill>
                <a:srgbClr val="000000"/>
              </a:solidFill>
            </a:endParaRPr>
          </a:p>
          <a:p>
            <a:pPr marL="0" lvl="0" indent="0" algn="ctr" rtl="0">
              <a:lnSpc>
                <a:spcPct val="90000"/>
              </a:lnSpc>
              <a:spcBef>
                <a:spcPts val="0"/>
              </a:spcBef>
              <a:spcAft>
                <a:spcPts val="0"/>
              </a:spcAft>
              <a:buClr>
                <a:srgbClr val="7F7F7F"/>
              </a:buClr>
              <a:buSzPts val="1800"/>
              <a:buNone/>
            </a:pPr>
            <a:r>
              <a:rPr lang="en-US">
                <a:solidFill>
                  <a:srgbClr val="000000"/>
                </a:solidFill>
              </a:rPr>
              <a:t>Rutgers University</a:t>
            </a:r>
            <a:endParaRPr>
              <a:solidFill>
                <a:srgbClr val="000000"/>
              </a:solidFill>
            </a:endParaRPr>
          </a:p>
        </p:txBody>
      </p:sp>
      <p:pic>
        <p:nvPicPr>
          <p:cNvPr id="91" name="Google Shape;91;p13"/>
          <p:cNvPicPr preferRelativeResize="0"/>
          <p:nvPr/>
        </p:nvPicPr>
        <p:blipFill>
          <a:blip r:embed="rId3">
            <a:alphaModFix/>
          </a:blip>
          <a:stretch>
            <a:fillRect/>
          </a:stretch>
        </p:blipFill>
        <p:spPr>
          <a:xfrm>
            <a:off x="9187974" y="3967275"/>
            <a:ext cx="2314599" cy="2322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78" name="Google Shape;178;p22"/>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79" name="Google Shape;179;p22"/>
          <p:cNvSpPr txBox="1"/>
          <p:nvPr/>
        </p:nvSpPr>
        <p:spPr>
          <a:xfrm>
            <a:off x="675250" y="285600"/>
            <a:ext cx="101379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Object Tracking: Often solved with supervised approaches</a:t>
            </a:r>
            <a:endParaRPr>
              <a:solidFill>
                <a:schemeClr val="dk1"/>
              </a:solidFill>
            </a:endParaRPr>
          </a:p>
          <a:p>
            <a:pPr marL="0" lvl="0" indent="0" algn="l" rtl="0">
              <a:spcBef>
                <a:spcPts val="0"/>
              </a:spcBef>
              <a:spcAft>
                <a:spcPts val="0"/>
              </a:spcAft>
              <a:buNone/>
            </a:pPr>
            <a:endParaRPr sz="3200">
              <a:latin typeface="Calibri"/>
              <a:ea typeface="Calibri"/>
              <a:cs typeface="Calibri"/>
              <a:sym typeface="Calibri"/>
            </a:endParaRPr>
          </a:p>
        </p:txBody>
      </p:sp>
      <p:sp>
        <p:nvSpPr>
          <p:cNvPr id="180" name="Google Shape;180;p22"/>
          <p:cNvSpPr txBox="1"/>
          <p:nvPr/>
        </p:nvSpPr>
        <p:spPr>
          <a:xfrm>
            <a:off x="675250" y="1066525"/>
            <a:ext cx="11189700" cy="4885200"/>
          </a:xfrm>
          <a:prstGeom prst="rect">
            <a:avLst/>
          </a:prstGeom>
          <a:noFill/>
          <a:ln>
            <a:noFill/>
          </a:ln>
        </p:spPr>
        <p:txBody>
          <a:bodyPr spcFirstLastPara="1" wrap="square" lIns="91425" tIns="45700" rIns="91425" bIns="45700" anchor="t" anchorCtr="0">
            <a:noAutofit/>
          </a:bodyPr>
          <a:lstStyle/>
          <a:p>
            <a:pPr marL="285750" marR="0" lvl="0" indent="-29845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Most of the methods were supervised until very recently:</a:t>
            </a:r>
            <a:endParaRPr sz="2000">
              <a:solidFill>
                <a:schemeClr val="dk1"/>
              </a:solidFill>
              <a:latin typeface="Calibri"/>
              <a:ea typeface="Calibri"/>
              <a:cs typeface="Calibri"/>
              <a:sym typeface="Calibri"/>
            </a:endParaRPr>
          </a:p>
          <a:p>
            <a:pPr marL="914400" marR="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MOHART: Multi-Object Tracking with Relational Reasoning (Fuchs et al. 2020)</a:t>
            </a:r>
            <a:endParaRPr sz="2000">
              <a:solidFill>
                <a:schemeClr val="dk1"/>
              </a:solidFill>
              <a:latin typeface="Calibri"/>
              <a:ea typeface="Calibri"/>
              <a:cs typeface="Calibri"/>
              <a:sym typeface="Calibri"/>
            </a:endParaRPr>
          </a:p>
          <a:p>
            <a:pPr marL="91440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Siam R-CNN: Visual Tracking by Re-Detection (Voigtlaender et al. 2020)</a:t>
            </a:r>
            <a:endParaRPr sz="2000">
              <a:solidFill>
                <a:schemeClr val="dk1"/>
              </a:solidFill>
              <a:latin typeface="Calibri"/>
              <a:ea typeface="Calibri"/>
              <a:cs typeface="Calibri"/>
              <a:sym typeface="Calibri"/>
            </a:endParaRPr>
          </a:p>
          <a:p>
            <a:pPr marL="91440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Real-Time Recurrent Regression Networks for Visual Tracking of Generic Objects (Gordon 2018)</a:t>
            </a:r>
            <a:endParaRPr sz="2000">
              <a:solidFill>
                <a:schemeClr val="dk1"/>
              </a:solidFill>
              <a:latin typeface="Calibri"/>
              <a:ea typeface="Calibri"/>
              <a:cs typeface="Calibri"/>
              <a:sym typeface="Calibri"/>
            </a:endParaRPr>
          </a:p>
          <a:p>
            <a:pPr marL="91440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Online Multi-Object Tracking with Dual Matching Attention Networks (Zhu et al. 2019)</a:t>
            </a:r>
            <a:endParaRPr sz="2000">
              <a:solidFill>
                <a:schemeClr val="dk1"/>
              </a:solidFill>
              <a:latin typeface="Calibri"/>
              <a:ea typeface="Calibri"/>
              <a:cs typeface="Calibri"/>
              <a:sym typeface="Calibri"/>
            </a:endParaRPr>
          </a:p>
          <a:p>
            <a:pPr marL="91440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FairMOT: Fairness of Detection and Re-Identification in Multiple Object Tracking (Zhang 2020)</a:t>
            </a:r>
            <a:endParaRPr sz="2000">
              <a:solidFill>
                <a:schemeClr val="dk1"/>
              </a:solidFill>
              <a:latin typeface="Calibri"/>
              <a:ea typeface="Calibri"/>
              <a:cs typeface="Calibri"/>
              <a:sym typeface="Calibri"/>
            </a:endParaRPr>
          </a:p>
          <a:p>
            <a:pPr marL="91440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ByteTrack: Multi-Object Tracking by Associating Every Detection Box  (Zhang 2021)</a:t>
            </a:r>
            <a:endParaRPr sz="2000">
              <a:solidFill>
                <a:schemeClr val="dk1"/>
              </a:solidFill>
              <a:latin typeface="Calibri"/>
              <a:ea typeface="Calibri"/>
              <a:cs typeface="Calibri"/>
              <a:sym typeface="Calibri"/>
            </a:endParaRPr>
          </a:p>
          <a:p>
            <a:pPr marL="0" lvl="0" indent="0" algn="l" rtl="0">
              <a:lnSpc>
                <a:spcPct val="120000"/>
              </a:lnSpc>
              <a:spcBef>
                <a:spcPts val="0"/>
              </a:spcBef>
              <a:spcAft>
                <a:spcPts val="0"/>
              </a:spcAft>
              <a:buNone/>
            </a:pPr>
            <a:endParaRPr sz="2000">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Limited by the drawbacks of supervised approaches.</a:t>
            </a:r>
            <a:endParaRPr sz="2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cxnSp>
        <p:nvCxnSpPr>
          <p:cNvPr id="186" name="Google Shape;186;p23"/>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87" name="Google Shape;187;p23"/>
          <p:cNvSpPr txBox="1"/>
          <p:nvPr/>
        </p:nvSpPr>
        <p:spPr>
          <a:xfrm>
            <a:off x="675252" y="285607"/>
            <a:ext cx="4927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A Better Model: SCALOR</a:t>
            </a:r>
            <a:endParaRPr/>
          </a:p>
        </p:txBody>
      </p:sp>
      <p:sp>
        <p:nvSpPr>
          <p:cNvPr id="188" name="Google Shape;188;p23"/>
          <p:cNvSpPr txBox="1"/>
          <p:nvPr/>
        </p:nvSpPr>
        <p:spPr>
          <a:xfrm>
            <a:off x="710848" y="1135275"/>
            <a:ext cx="10770300" cy="2393100"/>
          </a:xfrm>
          <a:prstGeom prst="rect">
            <a:avLst/>
          </a:prstGeom>
          <a:noFill/>
          <a:ln>
            <a:noFill/>
          </a:ln>
        </p:spPr>
        <p:txBody>
          <a:bodyPr spcFirstLastPara="1" wrap="square" lIns="91425" tIns="45700" rIns="91425" bIns="45700" anchor="t" anchorCtr="0">
            <a:noAutofit/>
          </a:bodyPr>
          <a:lstStyle/>
          <a:p>
            <a:pPr marL="457200" marR="0" lvl="0" indent="-355600" algn="l" rtl="0">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Goal:</a:t>
            </a:r>
            <a:r>
              <a:rPr lang="en-US" sz="2000">
                <a:solidFill>
                  <a:schemeClr val="dk1"/>
                </a:solidFill>
                <a:latin typeface="Calibri"/>
                <a:ea typeface="Calibri"/>
                <a:cs typeface="Calibri"/>
                <a:sym typeface="Calibri"/>
              </a:rPr>
              <a:t> Propose a self-supervised</a:t>
            </a:r>
            <a:r>
              <a:rPr lang="en-US" sz="2000" b="1">
                <a:solidFill>
                  <a:schemeClr val="dk1"/>
                </a:solidFill>
                <a:latin typeface="Calibri"/>
                <a:ea typeface="Calibri"/>
                <a:cs typeface="Calibri"/>
                <a:sym typeface="Calibri"/>
              </a:rPr>
              <a:t> scene-understanding</a:t>
            </a:r>
            <a:r>
              <a:rPr lang="en-US" sz="2000">
                <a:solidFill>
                  <a:schemeClr val="dk1"/>
                </a:solidFill>
                <a:latin typeface="Calibri"/>
                <a:ea typeface="Calibri"/>
                <a:cs typeface="Calibri"/>
                <a:sym typeface="Calibri"/>
              </a:rPr>
              <a:t> model which can do </a:t>
            </a:r>
            <a:r>
              <a:rPr lang="en-US" sz="2000" b="1">
                <a:solidFill>
                  <a:schemeClr val="dk1"/>
                </a:solidFill>
                <a:latin typeface="Calibri"/>
                <a:ea typeface="Calibri"/>
                <a:cs typeface="Calibri"/>
                <a:sym typeface="Calibri"/>
              </a:rPr>
              <a:t>object detection,</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segmentation</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tracking</a:t>
            </a:r>
            <a:r>
              <a:rPr lang="en-US" sz="2000">
                <a:solidFill>
                  <a:schemeClr val="dk1"/>
                </a:solidFill>
                <a:latin typeface="Calibri"/>
                <a:ea typeface="Calibri"/>
                <a:cs typeface="Calibri"/>
                <a:sym typeface="Calibri"/>
              </a:rPr>
              <a:t> and </a:t>
            </a:r>
            <a:r>
              <a:rPr lang="en-US" sz="2000" b="1">
                <a:solidFill>
                  <a:schemeClr val="dk1"/>
                </a:solidFill>
                <a:latin typeface="Calibri"/>
                <a:ea typeface="Calibri"/>
                <a:cs typeface="Calibri"/>
                <a:sym typeface="Calibri"/>
              </a:rPr>
              <a:t>future prediction </a:t>
            </a:r>
            <a:r>
              <a:rPr lang="en-US" sz="2000">
                <a:solidFill>
                  <a:schemeClr val="dk1"/>
                </a:solidFill>
                <a:latin typeface="Calibri"/>
                <a:ea typeface="Calibri"/>
                <a:cs typeface="Calibri"/>
                <a:sym typeface="Calibri"/>
              </a:rPr>
              <a:t>as part of a single model.</a:t>
            </a:r>
            <a:endParaRPr sz="2000">
              <a:solidFill>
                <a:schemeClr val="dk1"/>
              </a:solidFill>
              <a:latin typeface="Calibri"/>
              <a:ea typeface="Calibri"/>
              <a:cs typeface="Calibri"/>
              <a:sym typeface="Calibri"/>
            </a:endParaRPr>
          </a:p>
          <a:p>
            <a:pPr marL="457200" marR="0" lvl="0" indent="0" algn="l" rtl="0">
              <a:spcBef>
                <a:spcPts val="0"/>
              </a:spcBef>
              <a:spcAft>
                <a:spcPts val="0"/>
              </a:spcAft>
              <a:buNone/>
            </a:pPr>
            <a:endParaRPr sz="2000">
              <a:solidFill>
                <a:schemeClr val="dk1"/>
              </a:solidFill>
              <a:latin typeface="Calibri"/>
              <a:ea typeface="Calibri"/>
              <a:cs typeface="Calibri"/>
              <a:sym typeface="Calibri"/>
            </a:endParaRPr>
          </a:p>
          <a:p>
            <a:pPr marL="457200" marR="0" lvl="0" indent="-355600" algn="l" rtl="0">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SCALOR</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SCAL</a:t>
            </a:r>
            <a:r>
              <a:rPr lang="en-US" sz="2000">
                <a:solidFill>
                  <a:schemeClr val="dk1"/>
                </a:solidFill>
                <a:latin typeface="Calibri"/>
                <a:ea typeface="Calibri"/>
                <a:cs typeface="Calibri"/>
                <a:sym typeface="Calibri"/>
              </a:rPr>
              <a:t>able Sequential </a:t>
            </a:r>
            <a:r>
              <a:rPr lang="en-US" sz="2000" b="1">
                <a:solidFill>
                  <a:schemeClr val="dk1"/>
                </a:solidFill>
                <a:latin typeface="Calibri"/>
                <a:ea typeface="Calibri"/>
                <a:cs typeface="Calibri"/>
                <a:sym typeface="Calibri"/>
              </a:rPr>
              <a:t>O</a:t>
            </a:r>
            <a:r>
              <a:rPr lang="en-US" sz="2000">
                <a:solidFill>
                  <a:schemeClr val="dk1"/>
                </a:solidFill>
                <a:latin typeface="Calibri"/>
                <a:ea typeface="Calibri"/>
                <a:cs typeface="Calibri"/>
                <a:sym typeface="Calibri"/>
              </a:rPr>
              <a:t>bject-</a:t>
            </a:r>
            <a:r>
              <a:rPr lang="en-US" sz="2000" b="1">
                <a:solidFill>
                  <a:schemeClr val="dk1"/>
                </a:solidFill>
                <a:latin typeface="Calibri"/>
                <a:ea typeface="Calibri"/>
                <a:cs typeface="Calibri"/>
                <a:sym typeface="Calibri"/>
              </a:rPr>
              <a:t>O</a:t>
            </a:r>
            <a:r>
              <a:rPr lang="en-US" sz="2000">
                <a:solidFill>
                  <a:schemeClr val="dk1"/>
                </a:solidFill>
                <a:latin typeface="Calibri"/>
                <a:ea typeface="Calibri"/>
                <a:cs typeface="Calibri"/>
                <a:sym typeface="Calibri"/>
              </a:rPr>
              <a:t>riented </a:t>
            </a:r>
            <a:r>
              <a:rPr lang="en-US" sz="2000" b="1">
                <a:solidFill>
                  <a:schemeClr val="dk1"/>
                </a:solidFill>
                <a:latin typeface="Calibri"/>
                <a:ea typeface="Calibri"/>
                <a:cs typeface="Calibri"/>
                <a:sym typeface="Calibri"/>
              </a:rPr>
              <a:t>R</a:t>
            </a:r>
            <a:r>
              <a:rPr lang="en-US" sz="2000">
                <a:solidFill>
                  <a:schemeClr val="dk1"/>
                </a:solidFill>
                <a:latin typeface="Calibri"/>
                <a:ea typeface="Calibri"/>
                <a:cs typeface="Calibri"/>
                <a:sym typeface="Calibri"/>
              </a:rPr>
              <a:t>epresentation</a:t>
            </a:r>
            <a:endParaRPr sz="2000">
              <a:solidFill>
                <a:schemeClr val="dk1"/>
              </a:solidFill>
              <a:latin typeface="Calibri"/>
              <a:ea typeface="Calibri"/>
              <a:cs typeface="Calibri"/>
              <a:sym typeface="Calibri"/>
            </a:endParaRPr>
          </a:p>
          <a:p>
            <a:pPr marL="914400" marR="0" lvl="1"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Published at </a:t>
            </a:r>
            <a:r>
              <a:rPr lang="en-US" sz="2000" b="1">
                <a:solidFill>
                  <a:schemeClr val="dk1"/>
                </a:solidFill>
                <a:latin typeface="Calibri"/>
                <a:ea typeface="Calibri"/>
                <a:cs typeface="Calibri"/>
                <a:sym typeface="Calibri"/>
              </a:rPr>
              <a:t>ICLR.</a:t>
            </a:r>
            <a:endParaRPr sz="20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20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latin typeface="Calibri"/>
              <a:ea typeface="Calibri"/>
              <a:cs typeface="Calibri"/>
              <a:sym typeface="Calibri"/>
            </a:endParaRPr>
          </a:p>
        </p:txBody>
      </p:sp>
      <p:sp>
        <p:nvSpPr>
          <p:cNvPr id="189" name="Google Shape;189;p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190" name="Google Shape;190;p23" descr="A picture containing photo, indoor, different, many&#10;&#10;Description automatically generated"/>
          <p:cNvPicPr preferRelativeResize="0"/>
          <p:nvPr/>
        </p:nvPicPr>
        <p:blipFill rotWithShape="1">
          <a:blip r:embed="rId3">
            <a:alphaModFix/>
          </a:blip>
          <a:srcRect/>
          <a:stretch/>
        </p:blipFill>
        <p:spPr>
          <a:xfrm>
            <a:off x="675250" y="3146164"/>
            <a:ext cx="4815225" cy="3210186"/>
          </a:xfrm>
          <a:prstGeom prst="rect">
            <a:avLst/>
          </a:prstGeom>
          <a:noFill/>
          <a:ln>
            <a:noFill/>
          </a:ln>
        </p:spPr>
      </p:pic>
      <p:pic>
        <p:nvPicPr>
          <p:cNvPr id="191" name="Google Shape;191;p23" descr="A picture containing colorful, small, colored, hanging&#10;&#10;Description automatically generated"/>
          <p:cNvPicPr preferRelativeResize="0"/>
          <p:nvPr/>
        </p:nvPicPr>
        <p:blipFill rotWithShape="1">
          <a:blip r:embed="rId4">
            <a:alphaModFix/>
          </a:blip>
          <a:srcRect/>
          <a:stretch/>
        </p:blipFill>
        <p:spPr>
          <a:xfrm>
            <a:off x="6415062" y="3142112"/>
            <a:ext cx="4815225" cy="321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cxnSp>
        <p:nvCxnSpPr>
          <p:cNvPr id="197" name="Google Shape;197;p24"/>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98" name="Google Shape;198;p24"/>
          <p:cNvSpPr txBox="1"/>
          <p:nvPr/>
        </p:nvSpPr>
        <p:spPr>
          <a:xfrm>
            <a:off x="675252" y="285607"/>
            <a:ext cx="4927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A Better Model: SCALOR</a:t>
            </a:r>
            <a:endParaRPr/>
          </a:p>
        </p:txBody>
      </p:sp>
      <p:sp>
        <p:nvSpPr>
          <p:cNvPr id="199" name="Google Shape;199;p24"/>
          <p:cNvSpPr txBox="1"/>
          <p:nvPr/>
        </p:nvSpPr>
        <p:spPr>
          <a:xfrm>
            <a:off x="710848" y="1135275"/>
            <a:ext cx="10770300" cy="2393100"/>
          </a:xfrm>
          <a:prstGeom prst="rect">
            <a:avLst/>
          </a:prstGeom>
          <a:noFill/>
          <a:ln>
            <a:noFill/>
          </a:ln>
        </p:spPr>
        <p:txBody>
          <a:bodyPr spcFirstLastPara="1" wrap="square" lIns="91425" tIns="45700" rIns="91425" bIns="45700" anchor="t" anchorCtr="0">
            <a:noAutofit/>
          </a:bodyPr>
          <a:lstStyle/>
          <a:p>
            <a:pPr marL="457200" lvl="0"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Each video is a set of images, each made up of a </a:t>
            </a:r>
            <a:r>
              <a:rPr lang="en-US" sz="2000" b="1">
                <a:solidFill>
                  <a:schemeClr val="dk1"/>
                </a:solidFill>
                <a:latin typeface="Calibri"/>
                <a:ea typeface="Calibri"/>
                <a:cs typeface="Calibri"/>
                <a:sym typeface="Calibri"/>
              </a:rPr>
              <a:t>dynamic background</a:t>
            </a:r>
            <a:r>
              <a:rPr lang="en-US" sz="2000">
                <a:solidFill>
                  <a:schemeClr val="dk1"/>
                </a:solidFill>
                <a:latin typeface="Calibri"/>
                <a:ea typeface="Calibri"/>
                <a:cs typeface="Calibri"/>
                <a:sym typeface="Calibri"/>
              </a:rPr>
              <a:t> and  a number of </a:t>
            </a:r>
            <a:r>
              <a:rPr lang="en-US" sz="2000" b="1">
                <a:solidFill>
                  <a:schemeClr val="dk1"/>
                </a:solidFill>
                <a:latin typeface="Calibri"/>
                <a:ea typeface="Calibri"/>
                <a:cs typeface="Calibri"/>
                <a:sym typeface="Calibri"/>
              </a:rPr>
              <a:t>moving objects in the foreground</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Input: a set of frame pixels (Observations)</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Output: Foreground objects and their properties, background dynamics</a:t>
            </a:r>
            <a:endParaRPr sz="2000">
              <a:solidFill>
                <a:schemeClr val="dk1"/>
              </a:solidFill>
              <a:latin typeface="Calibri"/>
              <a:ea typeface="Calibri"/>
              <a:cs typeface="Calibri"/>
              <a:sym typeface="Calibri"/>
            </a:endParaRPr>
          </a:p>
          <a:p>
            <a:pPr marL="914400" lvl="1"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Attributes of each foreground object </a:t>
            </a:r>
            <a:endParaRPr sz="2000" b="1">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20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latin typeface="Calibri"/>
              <a:ea typeface="Calibri"/>
              <a:cs typeface="Calibri"/>
              <a:sym typeface="Calibri"/>
            </a:endParaRPr>
          </a:p>
        </p:txBody>
      </p:sp>
      <p:sp>
        <p:nvSpPr>
          <p:cNvPr id="200" name="Google Shape;200;p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01" name="Google Shape;201;p24" descr="A picture containing photo, indoor, different, many&#10;&#10;Description automatically generated"/>
          <p:cNvPicPr preferRelativeResize="0"/>
          <p:nvPr/>
        </p:nvPicPr>
        <p:blipFill rotWithShape="1">
          <a:blip r:embed="rId3">
            <a:alphaModFix/>
          </a:blip>
          <a:srcRect/>
          <a:stretch/>
        </p:blipFill>
        <p:spPr>
          <a:xfrm>
            <a:off x="675250" y="3281850"/>
            <a:ext cx="4611700" cy="3074500"/>
          </a:xfrm>
          <a:prstGeom prst="rect">
            <a:avLst/>
          </a:prstGeom>
          <a:noFill/>
          <a:ln>
            <a:noFill/>
          </a:ln>
        </p:spPr>
      </p:pic>
      <p:pic>
        <p:nvPicPr>
          <p:cNvPr id="202" name="Google Shape;202;p24" descr="A picture containing colorful, small, colored, hanging&#10;&#10;Description automatically generated"/>
          <p:cNvPicPr preferRelativeResize="0"/>
          <p:nvPr/>
        </p:nvPicPr>
        <p:blipFill rotWithShape="1">
          <a:blip r:embed="rId4">
            <a:alphaModFix/>
          </a:blip>
          <a:srcRect/>
          <a:stretch/>
        </p:blipFill>
        <p:spPr>
          <a:xfrm>
            <a:off x="6415050" y="3278168"/>
            <a:ext cx="4611700" cy="30822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cxnSp>
        <p:nvCxnSpPr>
          <p:cNvPr id="209" name="Google Shape;209;p25"/>
          <p:cNvCxnSpPr/>
          <p:nvPr/>
        </p:nvCxnSpPr>
        <p:spPr>
          <a:xfrm>
            <a:off x="697096" y="116079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210" name="Google Shape;210;p25"/>
          <p:cNvSpPr txBox="1"/>
          <p:nvPr/>
        </p:nvSpPr>
        <p:spPr>
          <a:xfrm>
            <a:off x="697098" y="445700"/>
            <a:ext cx="9296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SCALOR Model: How does it learn?</a:t>
            </a:r>
            <a:endParaRPr/>
          </a:p>
        </p:txBody>
      </p:sp>
      <p:sp>
        <p:nvSpPr>
          <p:cNvPr id="211" name="Google Shape;211;p25"/>
          <p:cNvSpPr txBox="1"/>
          <p:nvPr/>
        </p:nvSpPr>
        <p:spPr>
          <a:xfrm>
            <a:off x="697100" y="1382650"/>
            <a:ext cx="10284300" cy="7062000"/>
          </a:xfrm>
          <a:prstGeom prst="rect">
            <a:avLst/>
          </a:prstGeom>
          <a:noFill/>
          <a:ln>
            <a:noFill/>
          </a:ln>
        </p:spPr>
        <p:txBody>
          <a:bodyPr spcFirstLastPara="1" wrap="square" lIns="91425" tIns="91425" rIns="91425" bIns="91425" anchor="t" anchorCtr="0">
            <a:noAutofit/>
          </a:bodyPr>
          <a:lstStyle/>
          <a:p>
            <a:pPr marL="457200" lvl="0" indent="-355600" algn="l" rtl="0">
              <a:lnSpc>
                <a:spcPct val="156000"/>
              </a:lnSpc>
              <a:spcBef>
                <a:spcPts val="120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Reconstruction loss (MSE) used as learning signal</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Uses hard attention to attend to objects</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Model is forced to learn object locations and appearances in order to reconstruct image</a:t>
            </a:r>
            <a:endParaRPr sz="2000">
              <a:solidFill>
                <a:srgbClr val="212121"/>
              </a:solidFill>
              <a:latin typeface="Calibri"/>
              <a:ea typeface="Calibri"/>
              <a:cs typeface="Calibri"/>
              <a:sym typeface="Calibri"/>
            </a:endParaRPr>
          </a:p>
        </p:txBody>
      </p:sp>
      <p:pic>
        <p:nvPicPr>
          <p:cNvPr id="212" name="Google Shape;212;p25"/>
          <p:cNvPicPr preferRelativeResize="0"/>
          <p:nvPr/>
        </p:nvPicPr>
        <p:blipFill>
          <a:blip r:embed="rId3">
            <a:alphaModFix/>
          </a:blip>
          <a:stretch>
            <a:fillRect/>
          </a:stretch>
        </p:blipFill>
        <p:spPr>
          <a:xfrm>
            <a:off x="270275" y="3343800"/>
            <a:ext cx="11489799" cy="1332700"/>
          </a:xfrm>
          <a:prstGeom prst="rect">
            <a:avLst/>
          </a:prstGeom>
          <a:noFill/>
          <a:ln>
            <a:noFill/>
          </a:ln>
        </p:spPr>
      </p:pic>
      <p:sp>
        <p:nvSpPr>
          <p:cNvPr id="213" name="Google Shape;213;p25"/>
          <p:cNvSpPr/>
          <p:nvPr/>
        </p:nvSpPr>
        <p:spPr>
          <a:xfrm rot="10800000" flipH="1">
            <a:off x="381425" y="3360950"/>
            <a:ext cx="11431200" cy="12984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cxnSp>
        <p:nvCxnSpPr>
          <p:cNvPr id="220" name="Google Shape;220;p26"/>
          <p:cNvCxnSpPr/>
          <p:nvPr/>
        </p:nvCxnSpPr>
        <p:spPr>
          <a:xfrm>
            <a:off x="697096" y="116079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221" name="Google Shape;221;p26"/>
          <p:cNvSpPr txBox="1"/>
          <p:nvPr/>
        </p:nvSpPr>
        <p:spPr>
          <a:xfrm>
            <a:off x="697102" y="445707"/>
            <a:ext cx="4631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SCALOR Model: Overview</a:t>
            </a:r>
            <a:endParaRPr/>
          </a:p>
        </p:txBody>
      </p:sp>
      <p:sp>
        <p:nvSpPr>
          <p:cNvPr id="222" name="Google Shape;222;p26"/>
          <p:cNvSpPr txBox="1"/>
          <p:nvPr/>
        </p:nvSpPr>
        <p:spPr>
          <a:xfrm>
            <a:off x="697100" y="1382650"/>
            <a:ext cx="10284300" cy="7062000"/>
          </a:xfrm>
          <a:prstGeom prst="rect">
            <a:avLst/>
          </a:prstGeom>
          <a:noFill/>
          <a:ln>
            <a:noFill/>
          </a:ln>
        </p:spPr>
        <p:txBody>
          <a:bodyPr spcFirstLastPara="1" wrap="square" lIns="91425" tIns="91425" rIns="91425" bIns="91425" anchor="t" anchorCtr="0">
            <a:noAutofit/>
          </a:bodyPr>
          <a:lstStyle/>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Foreground-Background Model</a:t>
            </a:r>
            <a:endParaRPr sz="2000">
              <a:solidFill>
                <a:srgbClr val="212121"/>
              </a:solidFill>
              <a:latin typeface="Calibri"/>
              <a:ea typeface="Calibri"/>
              <a:cs typeface="Calibri"/>
              <a:sym typeface="Calibri"/>
            </a:endParaRPr>
          </a:p>
          <a:p>
            <a:pPr marL="914400" lvl="1"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Foreground Model: “Discovery-Propagation” Model</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b="1">
                <a:solidFill>
                  <a:srgbClr val="212121"/>
                </a:solidFill>
                <a:latin typeface="Calibri"/>
                <a:ea typeface="Calibri"/>
                <a:cs typeface="Calibri"/>
                <a:sym typeface="Calibri"/>
              </a:rPr>
              <a:t>Discovery Module:</a:t>
            </a:r>
            <a:r>
              <a:rPr lang="en-US" sz="2000">
                <a:solidFill>
                  <a:srgbClr val="212121"/>
                </a:solidFill>
                <a:latin typeface="Calibri"/>
                <a:ea typeface="Calibri"/>
                <a:cs typeface="Calibri"/>
                <a:sym typeface="Calibri"/>
              </a:rPr>
              <a:t> Discovers newly introduced objects.</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b="1">
                <a:solidFill>
                  <a:srgbClr val="212121"/>
                </a:solidFill>
                <a:latin typeface="Calibri"/>
                <a:ea typeface="Calibri"/>
                <a:cs typeface="Calibri"/>
                <a:sym typeface="Calibri"/>
              </a:rPr>
              <a:t>Propagation Module </a:t>
            </a:r>
            <a:r>
              <a:rPr lang="en-US" sz="2000">
                <a:solidFill>
                  <a:srgbClr val="212121"/>
                </a:solidFill>
                <a:latin typeface="Calibri"/>
                <a:ea typeface="Calibri"/>
                <a:cs typeface="Calibri"/>
                <a:sym typeface="Calibri"/>
              </a:rPr>
              <a:t>: Using separate trackers, propagates each of the existing objects from previous time-step.</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b="1">
                <a:solidFill>
                  <a:srgbClr val="212121"/>
                </a:solidFill>
                <a:latin typeface="Calibri"/>
                <a:ea typeface="Calibri"/>
                <a:cs typeface="Calibri"/>
                <a:sym typeface="Calibri"/>
              </a:rPr>
              <a:t>Background Module</a:t>
            </a:r>
            <a:r>
              <a:rPr lang="en-US" sz="2000">
                <a:solidFill>
                  <a:srgbClr val="212121"/>
                </a:solidFill>
                <a:latin typeface="Calibri"/>
                <a:ea typeface="Calibri"/>
                <a:cs typeface="Calibri"/>
                <a:sym typeface="Calibri"/>
              </a:rPr>
              <a:t>: Infers underlying properties for the scene background.</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b="1">
                <a:solidFill>
                  <a:srgbClr val="212121"/>
                </a:solidFill>
                <a:latin typeface="Calibri"/>
                <a:ea typeface="Calibri"/>
                <a:cs typeface="Calibri"/>
                <a:sym typeface="Calibri"/>
              </a:rPr>
              <a:t>Rendering Module</a:t>
            </a:r>
            <a:r>
              <a:rPr lang="en-US" sz="2000">
                <a:solidFill>
                  <a:srgbClr val="212121"/>
                </a:solidFill>
                <a:latin typeface="Calibri"/>
                <a:ea typeface="Calibri"/>
                <a:cs typeface="Calibri"/>
                <a:sym typeface="Calibri"/>
              </a:rPr>
              <a:t>: Renders the reconstruction image by rendering the foreground objects and the background scene.</a:t>
            </a:r>
            <a:endParaRPr sz="2000">
              <a:solidFill>
                <a:srgbClr val="21212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cxnSp>
        <p:nvCxnSpPr>
          <p:cNvPr id="229" name="Google Shape;229;p27"/>
          <p:cNvCxnSpPr/>
          <p:nvPr/>
        </p:nvCxnSpPr>
        <p:spPr>
          <a:xfrm>
            <a:off x="697096" y="1160792"/>
            <a:ext cx="10864500" cy="0"/>
          </a:xfrm>
          <a:prstGeom prst="straightConnector1">
            <a:avLst/>
          </a:prstGeom>
          <a:noFill/>
          <a:ln w="25400" cap="flat" cmpd="sng">
            <a:solidFill>
              <a:srgbClr val="D0CECE"/>
            </a:solidFill>
            <a:prstDash val="solid"/>
            <a:miter lim="800000"/>
            <a:headEnd type="none" w="sm" len="sm"/>
            <a:tailEnd type="none" w="sm" len="sm"/>
          </a:ln>
        </p:spPr>
      </p:cxnSp>
      <p:pic>
        <p:nvPicPr>
          <p:cNvPr id="230" name="Google Shape;230;p27"/>
          <p:cNvPicPr preferRelativeResize="0"/>
          <p:nvPr/>
        </p:nvPicPr>
        <p:blipFill rotWithShape="1">
          <a:blip r:embed="rId3">
            <a:alphaModFix/>
          </a:blip>
          <a:srcRect/>
          <a:stretch/>
        </p:blipFill>
        <p:spPr>
          <a:xfrm>
            <a:off x="7714703" y="6002570"/>
            <a:ext cx="380999" cy="279401"/>
          </a:xfrm>
          <a:prstGeom prst="rect">
            <a:avLst/>
          </a:prstGeom>
          <a:noFill/>
          <a:ln>
            <a:noFill/>
          </a:ln>
        </p:spPr>
      </p:pic>
      <p:sp>
        <p:nvSpPr>
          <p:cNvPr id="231" name="Google Shape;231;p27"/>
          <p:cNvSpPr txBox="1"/>
          <p:nvPr/>
        </p:nvSpPr>
        <p:spPr>
          <a:xfrm>
            <a:off x="697099" y="445700"/>
            <a:ext cx="66369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SCALOR Model: Discovery module</a:t>
            </a:r>
            <a:endParaRPr>
              <a:solidFill>
                <a:schemeClr val="dk1"/>
              </a:solidFill>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232" name="Google Shape;232;p27"/>
          <p:cNvPicPr preferRelativeResize="0"/>
          <p:nvPr/>
        </p:nvPicPr>
        <p:blipFill>
          <a:blip r:embed="rId4">
            <a:alphaModFix/>
          </a:blip>
          <a:stretch>
            <a:fillRect/>
          </a:stretch>
        </p:blipFill>
        <p:spPr>
          <a:xfrm>
            <a:off x="8248650" y="1988875"/>
            <a:ext cx="3105150" cy="4114800"/>
          </a:xfrm>
          <a:prstGeom prst="rect">
            <a:avLst/>
          </a:prstGeom>
          <a:noFill/>
          <a:ln>
            <a:noFill/>
          </a:ln>
        </p:spPr>
      </p:pic>
      <p:sp>
        <p:nvSpPr>
          <p:cNvPr id="233" name="Google Shape;233;p27"/>
          <p:cNvSpPr txBox="1"/>
          <p:nvPr/>
        </p:nvSpPr>
        <p:spPr>
          <a:xfrm>
            <a:off x="697100" y="1511700"/>
            <a:ext cx="8813100" cy="7062000"/>
          </a:xfrm>
          <a:prstGeom prst="rect">
            <a:avLst/>
          </a:prstGeom>
          <a:noFill/>
          <a:ln>
            <a:noFill/>
          </a:ln>
        </p:spPr>
        <p:txBody>
          <a:bodyPr spcFirstLastPara="1" wrap="square" lIns="91425" tIns="91425" rIns="91425" bIns="91425" anchor="t" anchorCtr="0">
            <a:noAutofit/>
          </a:bodyPr>
          <a:lstStyle/>
          <a:p>
            <a:pPr marL="457200" lvl="0" indent="-355600" algn="l" rtl="0">
              <a:lnSpc>
                <a:spcPct val="156000"/>
              </a:lnSpc>
              <a:spcBef>
                <a:spcPts val="120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Feature map is divided into cells, </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Each cell representing a potential object.</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Object properties (appearance and location) are inferred  in parallel. </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These properties are further used to reconstruct the input image.</a:t>
            </a:r>
            <a:endParaRPr sz="2000">
              <a:solidFill>
                <a:srgbClr val="21212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cxnSp>
        <p:nvCxnSpPr>
          <p:cNvPr id="240" name="Google Shape;240;p28"/>
          <p:cNvCxnSpPr/>
          <p:nvPr/>
        </p:nvCxnSpPr>
        <p:spPr>
          <a:xfrm>
            <a:off x="697096" y="116079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241" name="Google Shape;241;p28"/>
          <p:cNvSpPr txBox="1"/>
          <p:nvPr/>
        </p:nvSpPr>
        <p:spPr>
          <a:xfrm>
            <a:off x="697099" y="445700"/>
            <a:ext cx="63570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SCALOR Model: Propagation module</a:t>
            </a:r>
            <a:endParaRPr>
              <a:solidFill>
                <a:schemeClr val="dk1"/>
              </a:solidFill>
            </a:endParaRPr>
          </a:p>
          <a:p>
            <a:pPr marL="0" lvl="0" indent="0" algn="l" rtl="0">
              <a:spcBef>
                <a:spcPts val="0"/>
              </a:spcBef>
              <a:spcAft>
                <a:spcPts val="0"/>
              </a:spcAft>
              <a:buClr>
                <a:schemeClr val="dk1"/>
              </a:buClr>
              <a:buFont typeface="Arial"/>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42" name="Google Shape;242;p28"/>
          <p:cNvSpPr txBox="1"/>
          <p:nvPr/>
        </p:nvSpPr>
        <p:spPr>
          <a:xfrm>
            <a:off x="426175" y="1160800"/>
            <a:ext cx="11537400" cy="7062000"/>
          </a:xfrm>
          <a:prstGeom prst="rect">
            <a:avLst/>
          </a:prstGeom>
          <a:noFill/>
          <a:ln>
            <a:noFill/>
          </a:ln>
        </p:spPr>
        <p:txBody>
          <a:bodyPr spcFirstLastPara="1" wrap="square" lIns="91425" tIns="91425" rIns="91425" bIns="91425" anchor="t" anchorCtr="0">
            <a:noAutofit/>
          </a:bodyPr>
          <a:lstStyle/>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In the propagation phase, the model updates the position, appearance and presence of each of the existing objects based on the input image and information in its tracker.</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We apply a fully parallelized attention mechanism for each object to attend to its own region of interest.</a:t>
            </a:r>
            <a:endParaRPr sz="2000">
              <a:solidFill>
                <a:srgbClr val="212121"/>
              </a:solidFill>
              <a:latin typeface="Calibri"/>
              <a:ea typeface="Calibri"/>
              <a:cs typeface="Calibri"/>
              <a:sym typeface="Calibri"/>
            </a:endParaRPr>
          </a:p>
          <a:p>
            <a:pPr marL="0" lvl="0" indent="0" algn="l" rtl="0">
              <a:lnSpc>
                <a:spcPct val="156000"/>
              </a:lnSpc>
              <a:spcBef>
                <a:spcPts val="1200"/>
              </a:spcBef>
              <a:spcAft>
                <a:spcPts val="0"/>
              </a:spcAft>
              <a:buNone/>
            </a:pPr>
            <a:endParaRPr sz="2000">
              <a:solidFill>
                <a:srgbClr val="212121"/>
              </a:solidFill>
              <a:latin typeface="Calibri"/>
              <a:ea typeface="Calibri"/>
              <a:cs typeface="Calibri"/>
              <a:sym typeface="Calibri"/>
            </a:endParaRPr>
          </a:p>
          <a:p>
            <a:pPr marL="0" lvl="0" indent="0" algn="l" rtl="0">
              <a:lnSpc>
                <a:spcPct val="156000"/>
              </a:lnSpc>
              <a:spcBef>
                <a:spcPts val="1200"/>
              </a:spcBef>
              <a:spcAft>
                <a:spcPts val="0"/>
              </a:spcAft>
              <a:buNone/>
            </a:pPr>
            <a:endParaRPr sz="2000">
              <a:solidFill>
                <a:srgbClr val="212121"/>
              </a:solidFill>
              <a:latin typeface="Calibri"/>
              <a:ea typeface="Calibri"/>
              <a:cs typeface="Calibri"/>
              <a:sym typeface="Calibri"/>
            </a:endParaRPr>
          </a:p>
        </p:txBody>
      </p:sp>
      <p:pic>
        <p:nvPicPr>
          <p:cNvPr id="243" name="Google Shape;243;p28"/>
          <p:cNvPicPr preferRelativeResize="0"/>
          <p:nvPr/>
        </p:nvPicPr>
        <p:blipFill>
          <a:blip r:embed="rId3">
            <a:alphaModFix/>
          </a:blip>
          <a:stretch>
            <a:fillRect/>
          </a:stretch>
        </p:blipFill>
        <p:spPr>
          <a:xfrm>
            <a:off x="2485688" y="2795325"/>
            <a:ext cx="7704163" cy="4333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cxnSp>
        <p:nvCxnSpPr>
          <p:cNvPr id="249" name="Google Shape;249;p29"/>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250" name="Google Shape;250;p29"/>
          <p:cNvSpPr txBox="1"/>
          <p:nvPr/>
        </p:nvSpPr>
        <p:spPr>
          <a:xfrm>
            <a:off x="675249" y="285600"/>
            <a:ext cx="61686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SCALOR Model: Background module</a:t>
            </a:r>
            <a:endParaRPr>
              <a:solidFill>
                <a:schemeClr val="dk1"/>
              </a:solidFill>
            </a:endParaRPr>
          </a:p>
          <a:p>
            <a:pPr marL="0" lvl="0" indent="0" algn="l" rtl="0">
              <a:spcBef>
                <a:spcPts val="0"/>
              </a:spcBef>
              <a:spcAft>
                <a:spcPts val="0"/>
              </a:spcAft>
              <a:buClr>
                <a:schemeClr val="dk1"/>
              </a:buClr>
              <a:buFont typeface="Arial"/>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51" name="Google Shape;251;p29"/>
          <p:cNvSpPr/>
          <p:nvPr/>
        </p:nvSpPr>
        <p:spPr>
          <a:xfrm>
            <a:off x="4676172" y="6488668"/>
            <a:ext cx="7515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253" name="Google Shape;253;p29"/>
          <p:cNvPicPr preferRelativeResize="0"/>
          <p:nvPr/>
        </p:nvPicPr>
        <p:blipFill>
          <a:blip r:embed="rId3">
            <a:alphaModFix/>
          </a:blip>
          <a:stretch>
            <a:fillRect/>
          </a:stretch>
        </p:blipFill>
        <p:spPr>
          <a:xfrm>
            <a:off x="3694898" y="2134876"/>
            <a:ext cx="7256099" cy="4081525"/>
          </a:xfrm>
          <a:prstGeom prst="rect">
            <a:avLst/>
          </a:prstGeom>
          <a:noFill/>
          <a:ln>
            <a:noFill/>
          </a:ln>
        </p:spPr>
      </p:pic>
      <p:sp>
        <p:nvSpPr>
          <p:cNvPr id="254" name="Google Shape;254;p29"/>
          <p:cNvSpPr txBox="1"/>
          <p:nvPr/>
        </p:nvSpPr>
        <p:spPr>
          <a:xfrm>
            <a:off x="515550" y="1022850"/>
            <a:ext cx="11160900" cy="3000000"/>
          </a:xfrm>
          <a:prstGeom prst="rect">
            <a:avLst/>
          </a:prstGeom>
          <a:noFill/>
          <a:ln>
            <a:noFill/>
          </a:ln>
        </p:spPr>
        <p:txBody>
          <a:bodyPr spcFirstLastPara="1" wrap="square" lIns="91425" tIns="91425" rIns="91425" bIns="91425" anchor="t" anchorCtr="0">
            <a:noAutofit/>
          </a:bodyPr>
          <a:lstStyle/>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After inferring the foreground objects, the background module infers the background representation.</a:t>
            </a:r>
            <a:endParaRPr sz="2000">
              <a:solidFill>
                <a:srgbClr val="212121"/>
              </a:solidFill>
              <a:latin typeface="Calibri"/>
              <a:ea typeface="Calibri"/>
              <a:cs typeface="Calibri"/>
              <a:sym typeface="Calibri"/>
            </a:endParaRPr>
          </a:p>
          <a:p>
            <a:pPr marL="457200" lvl="0" indent="-355600" algn="l" rtl="0">
              <a:lnSpc>
                <a:spcPct val="156000"/>
              </a:lnSpc>
              <a:spcBef>
                <a:spcPts val="0"/>
              </a:spcBef>
              <a:spcAft>
                <a:spcPts val="0"/>
              </a:spcAft>
              <a:buClr>
                <a:srgbClr val="212121"/>
              </a:buClr>
              <a:buSzPts val="2000"/>
              <a:buFont typeface="Calibri"/>
              <a:buChar char="●"/>
            </a:pPr>
            <a:r>
              <a:rPr lang="en-US" sz="2000">
                <a:solidFill>
                  <a:srgbClr val="212121"/>
                </a:solidFill>
                <a:latin typeface="Calibri"/>
                <a:ea typeface="Calibri"/>
                <a:cs typeface="Calibri"/>
                <a:sym typeface="Calibri"/>
              </a:rPr>
              <a:t>Background representation is inferred by incorporating the information from the input image and the foreground objects.</a:t>
            </a:r>
            <a:endParaRPr sz="2000">
              <a:solidFill>
                <a:srgbClr val="21212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cxnSp>
        <p:nvCxnSpPr>
          <p:cNvPr id="260" name="Google Shape;260;p30"/>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261" name="Google Shape;261;p30"/>
          <p:cNvSpPr txBox="1"/>
          <p:nvPr/>
        </p:nvSpPr>
        <p:spPr>
          <a:xfrm>
            <a:off x="675247" y="285600"/>
            <a:ext cx="4043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SCALOR: Entire Model</a:t>
            </a:r>
            <a:endParaRPr/>
          </a:p>
        </p:txBody>
      </p:sp>
      <p:sp>
        <p:nvSpPr>
          <p:cNvPr id="262" name="Google Shape;262;p30"/>
          <p:cNvSpPr txBox="1"/>
          <p:nvPr/>
        </p:nvSpPr>
        <p:spPr>
          <a:xfrm>
            <a:off x="847165" y="1156447"/>
            <a:ext cx="10692600" cy="3970200"/>
          </a:xfrm>
          <a:prstGeom prst="rect">
            <a:avLst/>
          </a:prstGeom>
          <a:noFill/>
          <a:ln>
            <a:noFill/>
          </a:ln>
        </p:spPr>
        <p:txBody>
          <a:bodyPr spcFirstLastPara="1" wrap="square" lIns="91425" tIns="45700" rIns="91425" bIns="45700" anchor="t" anchorCtr="0">
            <a:noAutofit/>
          </a:bodyPr>
          <a:lstStyle/>
          <a:p>
            <a:pPr marL="11430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263" name="Google Shape;263;p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64" name="Google Shape;264;p30"/>
          <p:cNvPicPr preferRelativeResize="0"/>
          <p:nvPr/>
        </p:nvPicPr>
        <p:blipFill>
          <a:blip r:embed="rId3">
            <a:alphaModFix/>
          </a:blip>
          <a:stretch>
            <a:fillRect/>
          </a:stretch>
        </p:blipFill>
        <p:spPr>
          <a:xfrm>
            <a:off x="275600" y="1083675"/>
            <a:ext cx="11835753" cy="3970200"/>
          </a:xfrm>
          <a:prstGeom prst="rect">
            <a:avLst/>
          </a:prstGeom>
          <a:noFill/>
          <a:ln>
            <a:noFill/>
          </a:ln>
        </p:spPr>
      </p:pic>
      <p:sp>
        <p:nvSpPr>
          <p:cNvPr id="265" name="Google Shape;265;p30"/>
          <p:cNvSpPr/>
          <p:nvPr/>
        </p:nvSpPr>
        <p:spPr>
          <a:xfrm rot="-5395751">
            <a:off x="1588900" y="4178050"/>
            <a:ext cx="242700" cy="2139900"/>
          </a:xfrm>
          <a:prstGeom prst="leftBrace">
            <a:avLst>
              <a:gd name="adj1" fmla="val 22959"/>
              <a:gd name="adj2" fmla="val 47376"/>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6" name="Google Shape;266;p30"/>
          <p:cNvSpPr/>
          <p:nvPr/>
        </p:nvSpPr>
        <p:spPr>
          <a:xfrm rot="-5395751">
            <a:off x="5366975" y="2951650"/>
            <a:ext cx="242700" cy="4592700"/>
          </a:xfrm>
          <a:prstGeom prst="leftBrace">
            <a:avLst>
              <a:gd name="adj1" fmla="val 22959"/>
              <a:gd name="adj2" fmla="val 47376"/>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7" name="Google Shape;267;p30"/>
          <p:cNvSpPr/>
          <p:nvPr/>
        </p:nvSpPr>
        <p:spPr>
          <a:xfrm rot="-5395751">
            <a:off x="8821650" y="4401100"/>
            <a:ext cx="242700" cy="1693800"/>
          </a:xfrm>
          <a:prstGeom prst="leftBrace">
            <a:avLst>
              <a:gd name="adj1" fmla="val 22959"/>
              <a:gd name="adj2" fmla="val 47376"/>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8" name="Google Shape;268;p30"/>
          <p:cNvSpPr/>
          <p:nvPr/>
        </p:nvSpPr>
        <p:spPr>
          <a:xfrm rot="-5395751">
            <a:off x="10873375" y="4430800"/>
            <a:ext cx="242700" cy="1634400"/>
          </a:xfrm>
          <a:prstGeom prst="leftBrace">
            <a:avLst>
              <a:gd name="adj1" fmla="val 22959"/>
              <a:gd name="adj2" fmla="val 47376"/>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9" name="Google Shape;269;p30"/>
          <p:cNvSpPr txBox="1"/>
          <p:nvPr/>
        </p:nvSpPr>
        <p:spPr>
          <a:xfrm>
            <a:off x="640150" y="5369350"/>
            <a:ext cx="11551800" cy="8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Discovery (Proposal)                           Discovery (Rejection)                               Propagation            Background</a:t>
            </a:r>
            <a:endParaRPr sz="2000">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																				       and Rendering</a:t>
            </a:r>
            <a:endParaRPr sz="2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p:nvPr/>
        </p:nvSpPr>
        <p:spPr>
          <a:xfrm>
            <a:off x="675251" y="285600"/>
            <a:ext cx="4283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76" name="Google Shape;276;p31"/>
          <p:cNvSpPr txBox="1"/>
          <p:nvPr/>
        </p:nvSpPr>
        <p:spPr>
          <a:xfrm>
            <a:off x="847165" y="1156447"/>
            <a:ext cx="10692600" cy="3970200"/>
          </a:xfrm>
          <a:prstGeom prst="rect">
            <a:avLst/>
          </a:prstGeom>
          <a:noFill/>
          <a:ln>
            <a:noFill/>
          </a:ln>
        </p:spPr>
        <p:txBody>
          <a:bodyPr spcFirstLastPara="1" wrap="square" lIns="91425" tIns="45700" rIns="91425" bIns="45700" anchor="t" anchorCtr="0">
            <a:no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1200150" marR="0" lvl="2"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277" name="Google Shape;277;p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pic>
        <p:nvPicPr>
          <p:cNvPr id="278" name="Google Shape;278;p31"/>
          <p:cNvPicPr preferRelativeResize="0"/>
          <p:nvPr/>
        </p:nvPicPr>
        <p:blipFill>
          <a:blip r:embed="rId3">
            <a:alphaModFix/>
          </a:blip>
          <a:stretch>
            <a:fillRect/>
          </a:stretch>
        </p:blipFill>
        <p:spPr>
          <a:xfrm>
            <a:off x="2459037" y="142800"/>
            <a:ext cx="7273915" cy="6572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cxnSp>
        <p:nvCxnSpPr>
          <p:cNvPr id="97" name="Google Shape;97;p14"/>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98" name="Google Shape;98;p14"/>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Outline</a:t>
            </a:r>
            <a:endParaRPr/>
          </a:p>
        </p:txBody>
      </p:sp>
      <p:sp>
        <p:nvSpPr>
          <p:cNvPr id="99" name="Google Shape;99;p14"/>
          <p:cNvSpPr txBox="1"/>
          <p:nvPr/>
        </p:nvSpPr>
        <p:spPr>
          <a:xfrm>
            <a:off x="675249" y="1127000"/>
            <a:ext cx="7641900" cy="28623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2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My Background</a:t>
            </a:r>
            <a:endParaRPr sz="2000">
              <a:solidFill>
                <a:schemeClr val="dk1"/>
              </a:solidFill>
              <a:latin typeface="Calibri"/>
              <a:ea typeface="Calibri"/>
              <a:cs typeface="Calibri"/>
              <a:sym typeface="Calibri"/>
            </a:endParaRPr>
          </a:p>
          <a:p>
            <a:pPr marL="457200" marR="0" lvl="0" indent="-355600" algn="just" rtl="0">
              <a:lnSpc>
                <a:spcPct val="2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Selected Projects in Computer  Vision</a:t>
            </a:r>
            <a:endParaRPr sz="2000">
              <a:solidFill>
                <a:schemeClr val="dk1"/>
              </a:solidFill>
              <a:latin typeface="Calibri"/>
              <a:ea typeface="Calibri"/>
              <a:cs typeface="Calibri"/>
              <a:sym typeface="Calibri"/>
            </a:endParaRPr>
          </a:p>
          <a:p>
            <a:pPr marL="914400" lvl="1" indent="-355600" algn="just" rtl="0">
              <a:lnSpc>
                <a:spcPct val="2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Scalable self-supervised entity-based Scene understanding</a:t>
            </a:r>
            <a:endParaRPr sz="2000">
              <a:solidFill>
                <a:schemeClr val="dk1"/>
              </a:solidFill>
              <a:latin typeface="Calibri"/>
              <a:ea typeface="Calibri"/>
              <a:cs typeface="Calibri"/>
              <a:sym typeface="Calibri"/>
            </a:endParaRPr>
          </a:p>
          <a:p>
            <a:pPr marL="914400" marR="0" lvl="1" indent="-355600" algn="just" rtl="0">
              <a:lnSpc>
                <a:spcPct val="2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Multimodal self-supervised model evaluation framework</a:t>
            </a:r>
            <a:endParaRPr sz="2000">
              <a:solidFill>
                <a:schemeClr val="dk1"/>
              </a:solidFill>
              <a:latin typeface="Calibri"/>
              <a:ea typeface="Calibri"/>
              <a:cs typeface="Calibri"/>
              <a:sym typeface="Calibri"/>
            </a:endParaRPr>
          </a:p>
          <a:p>
            <a:pPr marL="457200" marR="0" lvl="0" indent="-355600" algn="just" rtl="0">
              <a:lnSpc>
                <a:spcPct val="2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Other deep learning -based projects</a:t>
            </a:r>
            <a:endParaRPr sz="2000">
              <a:solidFill>
                <a:schemeClr val="dk1"/>
              </a:solidFill>
              <a:latin typeface="Calibri"/>
              <a:ea typeface="Calibri"/>
              <a:cs typeface="Calibri"/>
              <a:sym typeface="Calibri"/>
            </a:endParaRPr>
          </a:p>
          <a:p>
            <a:pPr marL="457200" lvl="0" indent="-355600" algn="just" rtl="0">
              <a:lnSpc>
                <a:spcPct val="2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Possible future directions</a:t>
            </a:r>
            <a:endParaRPr sz="2000">
              <a:solidFill>
                <a:schemeClr val="dk1"/>
              </a:solidFill>
              <a:latin typeface="Calibri"/>
              <a:ea typeface="Calibri"/>
              <a:cs typeface="Calibri"/>
              <a:sym typeface="Calibri"/>
            </a:endParaRPr>
          </a:p>
          <a:p>
            <a:pPr marL="457200" lvl="0" indent="-355600" algn="just" rtl="0">
              <a:lnSpc>
                <a:spcPct val="2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References</a:t>
            </a:r>
            <a:endParaRPr sz="2000">
              <a:solidFill>
                <a:schemeClr val="dk1"/>
              </a:solidFill>
              <a:latin typeface="Calibri"/>
              <a:ea typeface="Calibri"/>
              <a:cs typeface="Calibri"/>
              <a:sym typeface="Calibri"/>
            </a:endParaRPr>
          </a:p>
        </p:txBody>
      </p:sp>
      <p:sp>
        <p:nvSpPr>
          <p:cNvPr id="100" name="Google Shape;100;p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p:nvPr/>
        </p:nvSpPr>
        <p:spPr>
          <a:xfrm>
            <a:off x="675251" y="285600"/>
            <a:ext cx="4283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85" name="Google Shape;285;p32"/>
          <p:cNvSpPr txBox="1"/>
          <p:nvPr/>
        </p:nvSpPr>
        <p:spPr>
          <a:xfrm>
            <a:off x="847165" y="1156447"/>
            <a:ext cx="10692600" cy="3970200"/>
          </a:xfrm>
          <a:prstGeom prst="rect">
            <a:avLst/>
          </a:prstGeom>
          <a:noFill/>
          <a:ln>
            <a:noFill/>
          </a:ln>
        </p:spPr>
        <p:txBody>
          <a:bodyPr spcFirstLastPara="1" wrap="square" lIns="91425" tIns="45700" rIns="91425" bIns="45700" anchor="t" anchorCtr="0">
            <a:no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1200150" marR="0" lvl="2"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286" name="Google Shape;286;p3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87" name="Google Shape;287;p32"/>
          <p:cNvPicPr preferRelativeResize="0"/>
          <p:nvPr/>
        </p:nvPicPr>
        <p:blipFill>
          <a:blip r:embed="rId3">
            <a:alphaModFix/>
          </a:blip>
          <a:stretch>
            <a:fillRect/>
          </a:stretch>
        </p:blipFill>
        <p:spPr>
          <a:xfrm>
            <a:off x="1719325" y="57275"/>
            <a:ext cx="8753360" cy="6743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3"/>
          <p:cNvSpPr txBox="1"/>
          <p:nvPr/>
        </p:nvSpPr>
        <p:spPr>
          <a:xfrm>
            <a:off x="675251" y="285600"/>
            <a:ext cx="4283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94" name="Google Shape;294;p33"/>
          <p:cNvSpPr txBox="1"/>
          <p:nvPr/>
        </p:nvSpPr>
        <p:spPr>
          <a:xfrm>
            <a:off x="847165" y="1156447"/>
            <a:ext cx="10692600" cy="3970200"/>
          </a:xfrm>
          <a:prstGeom prst="rect">
            <a:avLst/>
          </a:prstGeom>
          <a:noFill/>
          <a:ln>
            <a:noFill/>
          </a:ln>
        </p:spPr>
        <p:txBody>
          <a:bodyPr spcFirstLastPara="1" wrap="square" lIns="91425" tIns="45700" rIns="91425" bIns="45700" anchor="t" anchorCtr="0">
            <a:no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1200150" marR="0" lvl="2"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295" name="Google Shape;295;p33"/>
          <p:cNvPicPr preferRelativeResize="0"/>
          <p:nvPr/>
        </p:nvPicPr>
        <p:blipFill>
          <a:blip r:embed="rId3">
            <a:alphaModFix/>
          </a:blip>
          <a:stretch>
            <a:fillRect/>
          </a:stretch>
        </p:blipFill>
        <p:spPr>
          <a:xfrm>
            <a:off x="1834825" y="142800"/>
            <a:ext cx="8717294" cy="6572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34"/>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302" name="Google Shape;302;p34"/>
          <p:cNvSpPr txBox="1"/>
          <p:nvPr/>
        </p:nvSpPr>
        <p:spPr>
          <a:xfrm>
            <a:off x="675249" y="285600"/>
            <a:ext cx="896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SCALOR Qualitative Results: Natural Scene</a:t>
            </a:r>
            <a:endParaRPr/>
          </a:p>
        </p:txBody>
      </p:sp>
      <p:sp>
        <p:nvSpPr>
          <p:cNvPr id="303" name="Google Shape;303;p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304" name="Google Shape;304;p34"/>
          <p:cNvPicPr preferRelativeResize="0"/>
          <p:nvPr/>
        </p:nvPicPr>
        <p:blipFill>
          <a:blip r:embed="rId3">
            <a:alphaModFix/>
          </a:blip>
          <a:stretch>
            <a:fillRect/>
          </a:stretch>
        </p:blipFill>
        <p:spPr>
          <a:xfrm>
            <a:off x="506300" y="1868375"/>
            <a:ext cx="5596300" cy="3730850"/>
          </a:xfrm>
          <a:prstGeom prst="rect">
            <a:avLst/>
          </a:prstGeom>
          <a:noFill/>
          <a:ln>
            <a:noFill/>
          </a:ln>
        </p:spPr>
      </p:pic>
      <p:pic>
        <p:nvPicPr>
          <p:cNvPr id="305" name="Google Shape;305;p34"/>
          <p:cNvPicPr preferRelativeResize="0"/>
          <p:nvPr/>
        </p:nvPicPr>
        <p:blipFill>
          <a:blip r:embed="rId4">
            <a:alphaModFix/>
          </a:blip>
          <a:stretch>
            <a:fillRect/>
          </a:stretch>
        </p:blipFill>
        <p:spPr>
          <a:xfrm>
            <a:off x="6313800" y="1868375"/>
            <a:ext cx="5596275" cy="3730850"/>
          </a:xfrm>
          <a:prstGeom prst="rect">
            <a:avLst/>
          </a:prstGeom>
          <a:noFill/>
          <a:ln>
            <a:noFill/>
          </a:ln>
        </p:spPr>
      </p:pic>
      <p:sp>
        <p:nvSpPr>
          <p:cNvPr id="306" name="Google Shape;306;p34"/>
          <p:cNvSpPr txBox="1"/>
          <p:nvPr/>
        </p:nvSpPr>
        <p:spPr>
          <a:xfrm>
            <a:off x="543451" y="1302600"/>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307" name="Google Shape;307;p34"/>
          <p:cNvSpPr txBox="1"/>
          <p:nvPr/>
        </p:nvSpPr>
        <p:spPr>
          <a:xfrm>
            <a:off x="2497125" y="1413725"/>
            <a:ext cx="15591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Segmentation Mask</a:t>
            </a:r>
            <a:endParaRPr sz="2000">
              <a:latin typeface="Calibri"/>
              <a:ea typeface="Calibri"/>
              <a:cs typeface="Calibri"/>
              <a:sym typeface="Calibri"/>
            </a:endParaRPr>
          </a:p>
        </p:txBody>
      </p:sp>
      <p:sp>
        <p:nvSpPr>
          <p:cNvPr id="308" name="Google Shape;308;p34"/>
          <p:cNvSpPr txBox="1"/>
          <p:nvPr/>
        </p:nvSpPr>
        <p:spPr>
          <a:xfrm>
            <a:off x="4351946" y="1382225"/>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Inferred Center</a:t>
            </a:r>
            <a:endParaRPr sz="2000">
              <a:latin typeface="Calibri"/>
              <a:ea typeface="Calibri"/>
              <a:cs typeface="Calibri"/>
              <a:sym typeface="Calibri"/>
            </a:endParaRPr>
          </a:p>
        </p:txBody>
      </p:sp>
      <p:sp>
        <p:nvSpPr>
          <p:cNvPr id="309" name="Google Shape;309;p34"/>
          <p:cNvSpPr txBox="1"/>
          <p:nvPr/>
        </p:nvSpPr>
        <p:spPr>
          <a:xfrm>
            <a:off x="618444" y="5946175"/>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310" name="Google Shape;310;p34"/>
          <p:cNvSpPr txBox="1"/>
          <p:nvPr/>
        </p:nvSpPr>
        <p:spPr>
          <a:xfrm>
            <a:off x="3950999" y="5946175"/>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Inferred   Trajectories</a:t>
            </a:r>
            <a:endParaRPr sz="2000">
              <a:latin typeface="Calibri"/>
              <a:ea typeface="Calibri"/>
              <a:cs typeface="Calibri"/>
              <a:sym typeface="Calibri"/>
            </a:endParaRPr>
          </a:p>
        </p:txBody>
      </p:sp>
      <p:sp>
        <p:nvSpPr>
          <p:cNvPr id="311" name="Google Shape;311;p34"/>
          <p:cNvSpPr txBox="1"/>
          <p:nvPr/>
        </p:nvSpPr>
        <p:spPr>
          <a:xfrm>
            <a:off x="2497125" y="5838475"/>
            <a:ext cx="1559100" cy="4308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Background </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Reconstruction</a:t>
            </a:r>
            <a:endParaRPr sz="2000">
              <a:latin typeface="Calibri"/>
              <a:ea typeface="Calibri"/>
              <a:cs typeface="Calibri"/>
              <a:sym typeface="Calibri"/>
            </a:endParaRPr>
          </a:p>
        </p:txBody>
      </p:sp>
      <p:sp>
        <p:nvSpPr>
          <p:cNvPr id="312" name="Google Shape;312;p34"/>
          <p:cNvSpPr txBox="1"/>
          <p:nvPr/>
        </p:nvSpPr>
        <p:spPr>
          <a:xfrm>
            <a:off x="6563251" y="1302600"/>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313" name="Google Shape;313;p34"/>
          <p:cNvSpPr txBox="1"/>
          <p:nvPr/>
        </p:nvSpPr>
        <p:spPr>
          <a:xfrm>
            <a:off x="8516925" y="1413725"/>
            <a:ext cx="15591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Segmentation Mask</a:t>
            </a:r>
            <a:endParaRPr sz="2000">
              <a:latin typeface="Calibri"/>
              <a:ea typeface="Calibri"/>
              <a:cs typeface="Calibri"/>
              <a:sym typeface="Calibri"/>
            </a:endParaRPr>
          </a:p>
        </p:txBody>
      </p:sp>
      <p:sp>
        <p:nvSpPr>
          <p:cNvPr id="314" name="Google Shape;314;p34"/>
          <p:cNvSpPr txBox="1"/>
          <p:nvPr/>
        </p:nvSpPr>
        <p:spPr>
          <a:xfrm>
            <a:off x="10371746" y="1382225"/>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Inferred Center</a:t>
            </a:r>
            <a:endParaRPr sz="2000">
              <a:latin typeface="Calibri"/>
              <a:ea typeface="Calibri"/>
              <a:cs typeface="Calibri"/>
              <a:sym typeface="Calibri"/>
            </a:endParaRPr>
          </a:p>
        </p:txBody>
      </p:sp>
      <p:sp>
        <p:nvSpPr>
          <p:cNvPr id="315" name="Google Shape;315;p34"/>
          <p:cNvSpPr txBox="1"/>
          <p:nvPr/>
        </p:nvSpPr>
        <p:spPr>
          <a:xfrm>
            <a:off x="6485844" y="5946175"/>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316" name="Google Shape;316;p34"/>
          <p:cNvSpPr txBox="1"/>
          <p:nvPr/>
        </p:nvSpPr>
        <p:spPr>
          <a:xfrm>
            <a:off x="9818399" y="5946175"/>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Inferred   Trajectories</a:t>
            </a:r>
            <a:endParaRPr sz="2000">
              <a:latin typeface="Calibri"/>
              <a:ea typeface="Calibri"/>
              <a:cs typeface="Calibri"/>
              <a:sym typeface="Calibri"/>
            </a:endParaRPr>
          </a:p>
        </p:txBody>
      </p:sp>
      <p:sp>
        <p:nvSpPr>
          <p:cNvPr id="317" name="Google Shape;317;p34"/>
          <p:cNvSpPr txBox="1"/>
          <p:nvPr/>
        </p:nvSpPr>
        <p:spPr>
          <a:xfrm>
            <a:off x="8364525" y="5838475"/>
            <a:ext cx="1559100" cy="4308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Background </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Reconstruction</a:t>
            </a:r>
            <a:endParaRPr sz="20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cxnSp>
        <p:nvCxnSpPr>
          <p:cNvPr id="323" name="Google Shape;323;p35"/>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324" name="Google Shape;324;p35"/>
          <p:cNvSpPr txBox="1"/>
          <p:nvPr/>
        </p:nvSpPr>
        <p:spPr>
          <a:xfrm>
            <a:off x="675250" y="285600"/>
            <a:ext cx="9737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SCALOR Qualitative Results: Synthetic Toy Dataset</a:t>
            </a:r>
            <a:endParaRPr/>
          </a:p>
        </p:txBody>
      </p:sp>
      <p:pic>
        <p:nvPicPr>
          <p:cNvPr id="325" name="Google Shape;325;p35"/>
          <p:cNvPicPr preferRelativeResize="0"/>
          <p:nvPr/>
        </p:nvPicPr>
        <p:blipFill>
          <a:blip r:embed="rId3">
            <a:alphaModFix/>
          </a:blip>
          <a:stretch>
            <a:fillRect/>
          </a:stretch>
        </p:blipFill>
        <p:spPr>
          <a:xfrm>
            <a:off x="588575" y="2271013"/>
            <a:ext cx="5384950" cy="3599122"/>
          </a:xfrm>
          <a:prstGeom prst="rect">
            <a:avLst/>
          </a:prstGeom>
          <a:noFill/>
          <a:ln>
            <a:noFill/>
          </a:ln>
        </p:spPr>
      </p:pic>
      <p:pic>
        <p:nvPicPr>
          <p:cNvPr id="326" name="Google Shape;326;p35"/>
          <p:cNvPicPr preferRelativeResize="0"/>
          <p:nvPr/>
        </p:nvPicPr>
        <p:blipFill>
          <a:blip r:embed="rId4">
            <a:alphaModFix/>
          </a:blip>
          <a:stretch>
            <a:fillRect/>
          </a:stretch>
        </p:blipFill>
        <p:spPr>
          <a:xfrm>
            <a:off x="6282250" y="2271014"/>
            <a:ext cx="5384950" cy="3599104"/>
          </a:xfrm>
          <a:prstGeom prst="rect">
            <a:avLst/>
          </a:prstGeom>
          <a:noFill/>
          <a:ln>
            <a:noFill/>
          </a:ln>
        </p:spPr>
      </p:pic>
      <p:sp>
        <p:nvSpPr>
          <p:cNvPr id="327" name="Google Shape;327;p35"/>
          <p:cNvSpPr txBox="1"/>
          <p:nvPr/>
        </p:nvSpPr>
        <p:spPr>
          <a:xfrm>
            <a:off x="591901" y="1885725"/>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328" name="Google Shape;328;p35"/>
          <p:cNvSpPr txBox="1"/>
          <p:nvPr/>
        </p:nvSpPr>
        <p:spPr>
          <a:xfrm>
            <a:off x="2636173" y="1885725"/>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a:t>
            </a:r>
            <a:endParaRPr sz="2000">
              <a:latin typeface="Calibri"/>
              <a:ea typeface="Calibri"/>
              <a:cs typeface="Calibri"/>
              <a:sym typeface="Calibri"/>
            </a:endParaRPr>
          </a:p>
        </p:txBody>
      </p:sp>
      <p:sp>
        <p:nvSpPr>
          <p:cNvPr id="329" name="Google Shape;329;p35"/>
          <p:cNvSpPr txBox="1"/>
          <p:nvPr/>
        </p:nvSpPr>
        <p:spPr>
          <a:xfrm>
            <a:off x="4351946" y="1903375"/>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a:t>
            </a:r>
            <a:endParaRPr sz="2000">
              <a:latin typeface="Calibri"/>
              <a:ea typeface="Calibri"/>
              <a:cs typeface="Calibri"/>
              <a:sym typeface="Calibri"/>
            </a:endParaRPr>
          </a:p>
        </p:txBody>
      </p:sp>
      <p:sp>
        <p:nvSpPr>
          <p:cNvPr id="330" name="Google Shape;330;p35"/>
          <p:cNvSpPr txBox="1"/>
          <p:nvPr/>
        </p:nvSpPr>
        <p:spPr>
          <a:xfrm>
            <a:off x="618444" y="6022375"/>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331" name="Google Shape;331;p35"/>
          <p:cNvSpPr txBox="1"/>
          <p:nvPr/>
        </p:nvSpPr>
        <p:spPr>
          <a:xfrm>
            <a:off x="3950999" y="6022375"/>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Object Reconstruction</a:t>
            </a:r>
            <a:endParaRPr sz="2000">
              <a:latin typeface="Calibri"/>
              <a:ea typeface="Calibri"/>
              <a:cs typeface="Calibri"/>
              <a:sym typeface="Calibri"/>
            </a:endParaRPr>
          </a:p>
        </p:txBody>
      </p:sp>
      <p:sp>
        <p:nvSpPr>
          <p:cNvPr id="332" name="Google Shape;332;p35"/>
          <p:cNvSpPr txBox="1"/>
          <p:nvPr/>
        </p:nvSpPr>
        <p:spPr>
          <a:xfrm>
            <a:off x="2497125" y="5914675"/>
            <a:ext cx="1559100" cy="4308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Background </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Reconstruction</a:t>
            </a:r>
            <a:endParaRPr sz="2000">
              <a:latin typeface="Calibri"/>
              <a:ea typeface="Calibri"/>
              <a:cs typeface="Calibri"/>
              <a:sym typeface="Calibri"/>
            </a:endParaRPr>
          </a:p>
        </p:txBody>
      </p:sp>
      <p:sp>
        <p:nvSpPr>
          <p:cNvPr id="333" name="Google Shape;333;p35"/>
          <p:cNvSpPr txBox="1"/>
          <p:nvPr/>
        </p:nvSpPr>
        <p:spPr>
          <a:xfrm>
            <a:off x="6354526" y="1894550"/>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334" name="Google Shape;334;p35"/>
          <p:cNvSpPr txBox="1"/>
          <p:nvPr/>
        </p:nvSpPr>
        <p:spPr>
          <a:xfrm>
            <a:off x="8398798" y="1894550"/>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a:t>
            </a:r>
            <a:endParaRPr sz="2000">
              <a:latin typeface="Calibri"/>
              <a:ea typeface="Calibri"/>
              <a:cs typeface="Calibri"/>
              <a:sym typeface="Calibri"/>
            </a:endParaRPr>
          </a:p>
        </p:txBody>
      </p:sp>
      <p:sp>
        <p:nvSpPr>
          <p:cNvPr id="335" name="Google Shape;335;p35"/>
          <p:cNvSpPr txBox="1"/>
          <p:nvPr/>
        </p:nvSpPr>
        <p:spPr>
          <a:xfrm>
            <a:off x="10114571" y="1912200"/>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a:t>
            </a:r>
            <a:endParaRPr sz="2000">
              <a:latin typeface="Calibri"/>
              <a:ea typeface="Calibri"/>
              <a:cs typeface="Calibri"/>
              <a:sym typeface="Calibri"/>
            </a:endParaRPr>
          </a:p>
        </p:txBody>
      </p:sp>
      <p:sp>
        <p:nvSpPr>
          <p:cNvPr id="336" name="Google Shape;336;p35"/>
          <p:cNvSpPr txBox="1"/>
          <p:nvPr/>
        </p:nvSpPr>
        <p:spPr>
          <a:xfrm>
            <a:off x="6352894" y="6045050"/>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337" name="Google Shape;337;p35"/>
          <p:cNvSpPr txBox="1"/>
          <p:nvPr/>
        </p:nvSpPr>
        <p:spPr>
          <a:xfrm>
            <a:off x="9685449" y="6045050"/>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Object Reconstruction</a:t>
            </a:r>
            <a:endParaRPr sz="2000">
              <a:latin typeface="Calibri"/>
              <a:ea typeface="Calibri"/>
              <a:cs typeface="Calibri"/>
              <a:sym typeface="Calibri"/>
            </a:endParaRPr>
          </a:p>
        </p:txBody>
      </p:sp>
      <p:sp>
        <p:nvSpPr>
          <p:cNvPr id="338" name="Google Shape;338;p35"/>
          <p:cNvSpPr txBox="1"/>
          <p:nvPr/>
        </p:nvSpPr>
        <p:spPr>
          <a:xfrm>
            <a:off x="599050" y="990600"/>
            <a:ext cx="10720200" cy="1439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Tested on up to 100 objects but can handle even more dense scenes.</a:t>
            </a:r>
            <a:endParaRPr sz="20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cxnSp>
        <p:nvCxnSpPr>
          <p:cNvPr id="344" name="Google Shape;344;p36"/>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345" name="Google Shape;345;p36"/>
          <p:cNvSpPr txBox="1"/>
          <p:nvPr/>
        </p:nvSpPr>
        <p:spPr>
          <a:xfrm>
            <a:off x="675249" y="285600"/>
            <a:ext cx="896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Qualitative results: Natural scene future prediction</a:t>
            </a:r>
            <a:endParaRPr/>
          </a:p>
        </p:txBody>
      </p:sp>
      <p:sp>
        <p:nvSpPr>
          <p:cNvPr id="346" name="Google Shape;346;p36"/>
          <p:cNvSpPr txBox="1"/>
          <p:nvPr/>
        </p:nvSpPr>
        <p:spPr>
          <a:xfrm>
            <a:off x="543451" y="1302600"/>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347" name="Google Shape;347;p36"/>
          <p:cNvSpPr txBox="1"/>
          <p:nvPr/>
        </p:nvSpPr>
        <p:spPr>
          <a:xfrm>
            <a:off x="2497125" y="1413725"/>
            <a:ext cx="15591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Segmentation Mask</a:t>
            </a:r>
            <a:endParaRPr sz="2000">
              <a:latin typeface="Calibri"/>
              <a:ea typeface="Calibri"/>
              <a:cs typeface="Calibri"/>
              <a:sym typeface="Calibri"/>
            </a:endParaRPr>
          </a:p>
        </p:txBody>
      </p:sp>
      <p:sp>
        <p:nvSpPr>
          <p:cNvPr id="348" name="Google Shape;348;p36"/>
          <p:cNvSpPr txBox="1"/>
          <p:nvPr/>
        </p:nvSpPr>
        <p:spPr>
          <a:xfrm>
            <a:off x="4351951" y="1382225"/>
            <a:ext cx="15591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Reconstructed Objects</a:t>
            </a:r>
            <a:endParaRPr sz="2000">
              <a:latin typeface="Calibri"/>
              <a:ea typeface="Calibri"/>
              <a:cs typeface="Calibri"/>
              <a:sym typeface="Calibri"/>
            </a:endParaRPr>
          </a:p>
        </p:txBody>
      </p:sp>
      <p:sp>
        <p:nvSpPr>
          <p:cNvPr id="349" name="Google Shape;349;p36"/>
          <p:cNvSpPr txBox="1"/>
          <p:nvPr/>
        </p:nvSpPr>
        <p:spPr>
          <a:xfrm>
            <a:off x="618444" y="5946175"/>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350" name="Google Shape;350;p36"/>
          <p:cNvSpPr txBox="1"/>
          <p:nvPr/>
        </p:nvSpPr>
        <p:spPr>
          <a:xfrm>
            <a:off x="3950999" y="5946175"/>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Reconstructed   Trajectories</a:t>
            </a:r>
            <a:endParaRPr sz="2000">
              <a:latin typeface="Calibri"/>
              <a:ea typeface="Calibri"/>
              <a:cs typeface="Calibri"/>
              <a:sym typeface="Calibri"/>
            </a:endParaRPr>
          </a:p>
        </p:txBody>
      </p:sp>
      <p:sp>
        <p:nvSpPr>
          <p:cNvPr id="351" name="Google Shape;351;p36"/>
          <p:cNvSpPr txBox="1"/>
          <p:nvPr/>
        </p:nvSpPr>
        <p:spPr>
          <a:xfrm>
            <a:off x="2497125" y="5838475"/>
            <a:ext cx="1559100" cy="4308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Background </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Reconstruction</a:t>
            </a:r>
            <a:endParaRPr sz="2000">
              <a:latin typeface="Calibri"/>
              <a:ea typeface="Calibri"/>
              <a:cs typeface="Calibri"/>
              <a:sym typeface="Calibri"/>
            </a:endParaRPr>
          </a:p>
        </p:txBody>
      </p:sp>
      <p:pic>
        <p:nvPicPr>
          <p:cNvPr id="352" name="Google Shape;352;p36"/>
          <p:cNvPicPr preferRelativeResize="0"/>
          <p:nvPr/>
        </p:nvPicPr>
        <p:blipFill>
          <a:blip r:embed="rId3">
            <a:alphaModFix/>
          </a:blip>
          <a:stretch>
            <a:fillRect/>
          </a:stretch>
        </p:blipFill>
        <p:spPr>
          <a:xfrm>
            <a:off x="618450" y="1906450"/>
            <a:ext cx="5415450" cy="3610300"/>
          </a:xfrm>
          <a:prstGeom prst="rect">
            <a:avLst/>
          </a:prstGeom>
          <a:noFill/>
          <a:ln>
            <a:noFill/>
          </a:ln>
        </p:spPr>
      </p:pic>
      <p:sp>
        <p:nvSpPr>
          <p:cNvPr id="353" name="Google Shape;353;p36"/>
          <p:cNvSpPr txBox="1"/>
          <p:nvPr/>
        </p:nvSpPr>
        <p:spPr>
          <a:xfrm>
            <a:off x="6308851" y="1304463"/>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354" name="Google Shape;354;p36"/>
          <p:cNvSpPr txBox="1"/>
          <p:nvPr/>
        </p:nvSpPr>
        <p:spPr>
          <a:xfrm>
            <a:off x="8262525" y="1415588"/>
            <a:ext cx="15591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Segmentation Mask</a:t>
            </a:r>
            <a:endParaRPr sz="2000">
              <a:latin typeface="Calibri"/>
              <a:ea typeface="Calibri"/>
              <a:cs typeface="Calibri"/>
              <a:sym typeface="Calibri"/>
            </a:endParaRPr>
          </a:p>
        </p:txBody>
      </p:sp>
      <p:sp>
        <p:nvSpPr>
          <p:cNvPr id="355" name="Google Shape;355;p36"/>
          <p:cNvSpPr txBox="1"/>
          <p:nvPr/>
        </p:nvSpPr>
        <p:spPr>
          <a:xfrm>
            <a:off x="10117351" y="1384088"/>
            <a:ext cx="15591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Reconstructed Objects</a:t>
            </a:r>
            <a:endParaRPr sz="2000">
              <a:latin typeface="Calibri"/>
              <a:ea typeface="Calibri"/>
              <a:cs typeface="Calibri"/>
              <a:sym typeface="Calibri"/>
            </a:endParaRPr>
          </a:p>
        </p:txBody>
      </p:sp>
      <p:sp>
        <p:nvSpPr>
          <p:cNvPr id="356" name="Google Shape;356;p36"/>
          <p:cNvSpPr txBox="1"/>
          <p:nvPr/>
        </p:nvSpPr>
        <p:spPr>
          <a:xfrm>
            <a:off x="6383844" y="5948038"/>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357" name="Google Shape;357;p36"/>
          <p:cNvSpPr txBox="1"/>
          <p:nvPr/>
        </p:nvSpPr>
        <p:spPr>
          <a:xfrm>
            <a:off x="9716399" y="5948038"/>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Reconstructed   Trajectories</a:t>
            </a:r>
            <a:endParaRPr sz="2000">
              <a:latin typeface="Calibri"/>
              <a:ea typeface="Calibri"/>
              <a:cs typeface="Calibri"/>
              <a:sym typeface="Calibri"/>
            </a:endParaRPr>
          </a:p>
        </p:txBody>
      </p:sp>
      <p:sp>
        <p:nvSpPr>
          <p:cNvPr id="358" name="Google Shape;358;p36"/>
          <p:cNvSpPr txBox="1"/>
          <p:nvPr/>
        </p:nvSpPr>
        <p:spPr>
          <a:xfrm>
            <a:off x="8262525" y="5840338"/>
            <a:ext cx="1559100" cy="4308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Background </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Reconstruction</a:t>
            </a:r>
            <a:endParaRPr sz="2000">
              <a:latin typeface="Calibri"/>
              <a:ea typeface="Calibri"/>
              <a:cs typeface="Calibri"/>
              <a:sym typeface="Calibri"/>
            </a:endParaRPr>
          </a:p>
        </p:txBody>
      </p:sp>
      <p:pic>
        <p:nvPicPr>
          <p:cNvPr id="359" name="Google Shape;359;p36"/>
          <p:cNvPicPr preferRelativeResize="0"/>
          <p:nvPr/>
        </p:nvPicPr>
        <p:blipFill>
          <a:blip r:embed="rId4">
            <a:alphaModFix/>
          </a:blip>
          <a:stretch>
            <a:fillRect/>
          </a:stretch>
        </p:blipFill>
        <p:spPr>
          <a:xfrm>
            <a:off x="6460050" y="1958116"/>
            <a:ext cx="5155900" cy="34372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cxnSp>
        <p:nvCxnSpPr>
          <p:cNvPr id="365" name="Google Shape;365;p37"/>
          <p:cNvCxnSpPr/>
          <p:nvPr/>
        </p:nvCxnSpPr>
        <p:spPr>
          <a:xfrm>
            <a:off x="675252" y="870382"/>
            <a:ext cx="10864377" cy="0"/>
          </a:xfrm>
          <a:prstGeom prst="straightConnector1">
            <a:avLst/>
          </a:prstGeom>
          <a:noFill/>
          <a:ln w="25400" cap="flat" cmpd="sng">
            <a:solidFill>
              <a:srgbClr val="D0CECE"/>
            </a:solidFill>
            <a:prstDash val="solid"/>
            <a:miter lim="800000"/>
            <a:headEnd type="none" w="sm" len="sm"/>
            <a:tailEnd type="none" w="sm" len="sm"/>
          </a:ln>
        </p:spPr>
      </p:cxnSp>
      <p:sp>
        <p:nvSpPr>
          <p:cNvPr id="366" name="Google Shape;366;p37"/>
          <p:cNvSpPr txBox="1"/>
          <p:nvPr/>
        </p:nvSpPr>
        <p:spPr>
          <a:xfrm>
            <a:off x="675252" y="285607"/>
            <a:ext cx="531568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Qualitative Result: Generation</a:t>
            </a:r>
            <a:endParaRPr/>
          </a:p>
        </p:txBody>
      </p:sp>
      <p:cxnSp>
        <p:nvCxnSpPr>
          <p:cNvPr id="367" name="Google Shape;367;p37"/>
          <p:cNvCxnSpPr/>
          <p:nvPr/>
        </p:nvCxnSpPr>
        <p:spPr>
          <a:xfrm>
            <a:off x="675252" y="870382"/>
            <a:ext cx="10864377" cy="0"/>
          </a:xfrm>
          <a:prstGeom prst="straightConnector1">
            <a:avLst/>
          </a:prstGeom>
          <a:noFill/>
          <a:ln w="25400" cap="flat" cmpd="sng">
            <a:solidFill>
              <a:srgbClr val="D0CECE"/>
            </a:solidFill>
            <a:prstDash val="solid"/>
            <a:miter lim="800000"/>
            <a:headEnd type="none" w="sm" len="sm"/>
            <a:tailEnd type="none" w="sm" len="sm"/>
          </a:ln>
        </p:spPr>
      </p:cxnSp>
      <p:sp>
        <p:nvSpPr>
          <p:cNvPr id="368" name="Google Shape;368;p37"/>
          <p:cNvSpPr txBox="1"/>
          <p:nvPr/>
        </p:nvSpPr>
        <p:spPr>
          <a:xfrm>
            <a:off x="990475" y="1983525"/>
            <a:ext cx="2955000" cy="5541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Future Prediction</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(Conditional Generation)</a:t>
            </a:r>
            <a:endParaRPr sz="2000">
              <a:latin typeface="Calibri"/>
              <a:ea typeface="Calibri"/>
              <a:cs typeface="Calibri"/>
              <a:sym typeface="Calibri"/>
            </a:endParaRPr>
          </a:p>
        </p:txBody>
      </p:sp>
      <p:pic>
        <p:nvPicPr>
          <p:cNvPr id="369" name="Google Shape;369;p37" descr="A picture containing screen, computer, colorful, black&#10;&#10;Description automatically generated"/>
          <p:cNvPicPr preferRelativeResize="0"/>
          <p:nvPr/>
        </p:nvPicPr>
        <p:blipFill rotWithShape="1">
          <a:blip r:embed="rId3">
            <a:alphaModFix/>
          </a:blip>
          <a:srcRect/>
          <a:stretch/>
        </p:blipFill>
        <p:spPr>
          <a:xfrm>
            <a:off x="4332777" y="1147695"/>
            <a:ext cx="7293300" cy="2455925"/>
          </a:xfrm>
          <a:prstGeom prst="rect">
            <a:avLst/>
          </a:prstGeom>
          <a:noFill/>
          <a:ln>
            <a:noFill/>
          </a:ln>
        </p:spPr>
      </p:pic>
      <p:pic>
        <p:nvPicPr>
          <p:cNvPr id="370" name="Google Shape;370;p37" descr="A picture containing photo, colorful, red, black&#10;&#10;Description automatically generated"/>
          <p:cNvPicPr preferRelativeResize="0"/>
          <p:nvPr/>
        </p:nvPicPr>
        <p:blipFill rotWithShape="1">
          <a:blip r:embed="rId4">
            <a:alphaModFix/>
          </a:blip>
          <a:srcRect/>
          <a:stretch/>
        </p:blipFill>
        <p:spPr>
          <a:xfrm>
            <a:off x="4332773" y="4177570"/>
            <a:ext cx="7293300" cy="2455907"/>
          </a:xfrm>
          <a:prstGeom prst="rect">
            <a:avLst/>
          </a:prstGeom>
          <a:noFill/>
          <a:ln>
            <a:noFill/>
          </a:ln>
        </p:spPr>
      </p:pic>
      <p:sp>
        <p:nvSpPr>
          <p:cNvPr id="371" name="Google Shape;371;p37"/>
          <p:cNvSpPr txBox="1"/>
          <p:nvPr/>
        </p:nvSpPr>
        <p:spPr>
          <a:xfrm>
            <a:off x="4199274" y="3814700"/>
            <a:ext cx="26037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Generated Sequence</a:t>
            </a:r>
            <a:endParaRPr sz="2000">
              <a:latin typeface="Calibri"/>
              <a:ea typeface="Calibri"/>
              <a:cs typeface="Calibri"/>
              <a:sym typeface="Calibri"/>
            </a:endParaRPr>
          </a:p>
        </p:txBody>
      </p:sp>
      <p:sp>
        <p:nvSpPr>
          <p:cNvPr id="372" name="Google Shape;372;p37"/>
          <p:cNvSpPr txBox="1"/>
          <p:nvPr/>
        </p:nvSpPr>
        <p:spPr>
          <a:xfrm>
            <a:off x="7259061" y="3814700"/>
            <a:ext cx="10005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Objects</a:t>
            </a:r>
            <a:endParaRPr sz="2000">
              <a:latin typeface="Calibri"/>
              <a:ea typeface="Calibri"/>
              <a:cs typeface="Calibri"/>
              <a:sym typeface="Calibri"/>
            </a:endParaRPr>
          </a:p>
        </p:txBody>
      </p:sp>
      <p:sp>
        <p:nvSpPr>
          <p:cNvPr id="373" name="Google Shape;373;p37"/>
          <p:cNvSpPr txBox="1"/>
          <p:nvPr/>
        </p:nvSpPr>
        <p:spPr>
          <a:xfrm>
            <a:off x="9742473" y="3782900"/>
            <a:ext cx="12456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Background</a:t>
            </a:r>
            <a:endParaRPr sz="2000">
              <a:latin typeface="Calibri"/>
              <a:ea typeface="Calibri"/>
              <a:cs typeface="Calibri"/>
              <a:sym typeface="Calibri"/>
            </a:endParaRPr>
          </a:p>
        </p:txBody>
      </p:sp>
      <p:sp>
        <p:nvSpPr>
          <p:cNvPr id="374" name="Google Shape;374;p37"/>
          <p:cNvSpPr txBox="1"/>
          <p:nvPr/>
        </p:nvSpPr>
        <p:spPr>
          <a:xfrm>
            <a:off x="1477675" y="5209725"/>
            <a:ext cx="2080800" cy="5541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Generation</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(From Scratch)</a:t>
            </a:r>
            <a:endParaRPr sz="2000">
              <a:latin typeface="Calibri"/>
              <a:ea typeface="Calibri"/>
              <a:cs typeface="Calibri"/>
              <a:sym typeface="Calibri"/>
            </a:endParaRPr>
          </a:p>
        </p:txBody>
      </p:sp>
      <p:sp>
        <p:nvSpPr>
          <p:cNvPr id="375" name="Google Shape;375;p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cxnSp>
        <p:nvCxnSpPr>
          <p:cNvPr id="663" name="Google Shape;663;p63"/>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664" name="Google Shape;664;p63"/>
          <p:cNvSpPr txBox="1"/>
          <p:nvPr/>
        </p:nvSpPr>
        <p:spPr>
          <a:xfrm>
            <a:off x="675246" y="285600"/>
            <a:ext cx="10423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Quantitative Results: Tracking and Reconstruction Accuracy</a:t>
            </a:r>
            <a:endParaRPr/>
          </a:p>
        </p:txBody>
      </p:sp>
      <p:cxnSp>
        <p:nvCxnSpPr>
          <p:cNvPr id="665" name="Google Shape;665;p63"/>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pic>
        <p:nvPicPr>
          <p:cNvPr id="666" name="Google Shape;666;p63"/>
          <p:cNvPicPr preferRelativeResize="0"/>
          <p:nvPr/>
        </p:nvPicPr>
        <p:blipFill rotWithShape="1">
          <a:blip r:embed="rId3">
            <a:alphaModFix/>
          </a:blip>
          <a:srcRect/>
          <a:stretch/>
        </p:blipFill>
        <p:spPr>
          <a:xfrm>
            <a:off x="336125" y="1439276"/>
            <a:ext cx="11542623" cy="4548350"/>
          </a:xfrm>
          <a:prstGeom prst="rect">
            <a:avLst/>
          </a:prstGeom>
          <a:noFill/>
          <a:ln>
            <a:noFill/>
          </a:ln>
        </p:spPr>
      </p:pic>
      <p:sp>
        <p:nvSpPr>
          <p:cNvPr id="667" name="Google Shape;667;p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2630863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cxnSp>
        <p:nvCxnSpPr>
          <p:cNvPr id="381" name="Google Shape;381;p38"/>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382" name="Google Shape;382;p38"/>
          <p:cNvSpPr txBox="1"/>
          <p:nvPr/>
        </p:nvSpPr>
        <p:spPr>
          <a:xfrm>
            <a:off x="675246" y="285600"/>
            <a:ext cx="106785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Quantitative Results: Training and Inference Speed</a:t>
            </a:r>
            <a:endParaRPr>
              <a:solidFill>
                <a:schemeClr val="dk1"/>
              </a:solidFill>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cxnSp>
        <p:nvCxnSpPr>
          <p:cNvPr id="383" name="Google Shape;383;p38"/>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pic>
        <p:nvPicPr>
          <p:cNvPr id="384" name="Google Shape;384;p38"/>
          <p:cNvPicPr preferRelativeResize="0"/>
          <p:nvPr/>
        </p:nvPicPr>
        <p:blipFill>
          <a:blip r:embed="rId3">
            <a:alphaModFix/>
          </a:blip>
          <a:stretch>
            <a:fillRect/>
          </a:stretch>
        </p:blipFill>
        <p:spPr>
          <a:xfrm>
            <a:off x="1143375" y="1141039"/>
            <a:ext cx="9742256" cy="49445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cxnSp>
        <p:nvCxnSpPr>
          <p:cNvPr id="390" name="Google Shape;390;p39"/>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391" name="Google Shape;391;p39"/>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Outline</a:t>
            </a:r>
            <a:endParaRPr/>
          </a:p>
        </p:txBody>
      </p:sp>
      <p:sp>
        <p:nvSpPr>
          <p:cNvPr id="392" name="Google Shape;392;p39"/>
          <p:cNvSpPr txBox="1"/>
          <p:nvPr/>
        </p:nvSpPr>
        <p:spPr>
          <a:xfrm>
            <a:off x="675249" y="1127000"/>
            <a:ext cx="7641900" cy="28623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My Background</a:t>
            </a:r>
            <a:endParaRPr sz="2000">
              <a:solidFill>
                <a:schemeClr val="accent3"/>
              </a:solidFill>
              <a:latin typeface="Calibri"/>
              <a:ea typeface="Calibri"/>
              <a:cs typeface="Calibri"/>
              <a:sym typeface="Calibri"/>
            </a:endParaRPr>
          </a:p>
          <a:p>
            <a:pPr marL="457200" marR="0" lvl="0" indent="-355600" algn="l" rtl="0">
              <a:lnSpc>
                <a:spcPct val="2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Selected Projects in Computer  Vision</a:t>
            </a:r>
            <a:endParaRPr sz="2000" b="1">
              <a:solidFill>
                <a:schemeClr val="dk1"/>
              </a:solidFill>
              <a:latin typeface="Calibri"/>
              <a:ea typeface="Calibri"/>
              <a:cs typeface="Calibri"/>
              <a:sym typeface="Calibri"/>
            </a:endParaRPr>
          </a:p>
          <a:p>
            <a:pPr marL="914400" lvl="1"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Scalable self-supervised entity-based scene understanding</a:t>
            </a:r>
            <a:endParaRPr sz="2000">
              <a:solidFill>
                <a:schemeClr val="accent3"/>
              </a:solidFill>
              <a:latin typeface="Calibri"/>
              <a:ea typeface="Calibri"/>
              <a:cs typeface="Calibri"/>
              <a:sym typeface="Calibri"/>
            </a:endParaRPr>
          </a:p>
          <a:p>
            <a:pPr marL="914400" marR="0" lvl="1" indent="-355600" algn="l" rtl="0">
              <a:lnSpc>
                <a:spcPct val="2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Multimodal self-supervised model evaluation framework</a:t>
            </a:r>
            <a:endParaRPr sz="2000" b="1">
              <a:solidFill>
                <a:schemeClr val="dk1"/>
              </a:solidFill>
              <a:latin typeface="Calibri"/>
              <a:ea typeface="Calibri"/>
              <a:cs typeface="Calibri"/>
              <a:sym typeface="Calibri"/>
            </a:endParaRPr>
          </a:p>
          <a:p>
            <a:pPr marL="457200" marR="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Other deep learning -based projects</a:t>
            </a:r>
            <a:endParaRPr sz="2000">
              <a:solidFill>
                <a:srgbClr val="7F7F7F"/>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Possible future directions</a:t>
            </a:r>
            <a:endParaRPr sz="2000">
              <a:solidFill>
                <a:srgbClr val="7F7F7F"/>
              </a:solidFill>
              <a:latin typeface="Calibri"/>
              <a:ea typeface="Calibri"/>
              <a:cs typeface="Calibri"/>
              <a:sym typeface="Calibri"/>
            </a:endParaRPr>
          </a:p>
          <a:p>
            <a:pPr marL="457200" lvl="0" indent="-355600" algn="just"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References</a:t>
            </a:r>
            <a:endParaRPr sz="2000">
              <a:solidFill>
                <a:srgbClr val="7F7F7F"/>
              </a:solidFill>
              <a:latin typeface="Calibri"/>
              <a:ea typeface="Calibri"/>
              <a:cs typeface="Calibri"/>
              <a:sym typeface="Calibri"/>
            </a:endParaRPr>
          </a:p>
        </p:txBody>
      </p:sp>
      <p:sp>
        <p:nvSpPr>
          <p:cNvPr id="393" name="Google Shape;393;p3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cxnSp>
        <p:nvCxnSpPr>
          <p:cNvPr id="399" name="Google Shape;399;p40"/>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00" name="Google Shape;400;p40"/>
          <p:cNvSpPr txBox="1"/>
          <p:nvPr/>
        </p:nvSpPr>
        <p:spPr>
          <a:xfrm>
            <a:off x="675250" y="285600"/>
            <a:ext cx="102102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300">
                <a:solidFill>
                  <a:schemeClr val="dk1"/>
                </a:solidFill>
                <a:latin typeface="Calibri"/>
                <a:ea typeface="Calibri"/>
                <a:cs typeface="Calibri"/>
                <a:sym typeface="Calibri"/>
              </a:rPr>
              <a:t>Stereotypical Bias Assessment in Multimodal self-supervised vision language models </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401" name="Google Shape;401;p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402" name="Google Shape;402;p40"/>
          <p:cNvSpPr txBox="1"/>
          <p:nvPr/>
        </p:nvSpPr>
        <p:spPr>
          <a:xfrm>
            <a:off x="675250" y="1197800"/>
            <a:ext cx="9527700" cy="1970100"/>
          </a:xfrm>
          <a:prstGeom prst="rect">
            <a:avLst/>
          </a:prstGeom>
          <a:noFill/>
          <a:ln>
            <a:noFill/>
          </a:ln>
        </p:spPr>
        <p:txBody>
          <a:bodyPr spcFirstLastPara="1" wrap="square" lIns="91425" tIns="91425" rIns="91425" bIns="91425" anchor="t" anchorCtr="0">
            <a:spAutoFit/>
          </a:bodyPr>
          <a:lstStyle/>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Large pre-trained self-supervised vision–language models are getting prevalent</a:t>
            </a:r>
            <a:endParaRPr sz="2000">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Shown to exhibit human-like stereotypical biases</a:t>
            </a:r>
            <a:endParaRPr sz="2000">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harmful to society as well as corporations</a:t>
            </a:r>
            <a:endParaRPr sz="2000">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Can open the door for expensive lawsuits</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pic>
        <p:nvPicPr>
          <p:cNvPr id="403" name="Google Shape;403;p40"/>
          <p:cNvPicPr preferRelativeResize="0"/>
          <p:nvPr/>
        </p:nvPicPr>
        <p:blipFill>
          <a:blip r:embed="rId3">
            <a:alphaModFix/>
          </a:blip>
          <a:stretch>
            <a:fillRect/>
          </a:stretch>
        </p:blipFill>
        <p:spPr>
          <a:xfrm>
            <a:off x="2438113" y="3013875"/>
            <a:ext cx="6404533" cy="294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cxnSp>
        <p:nvCxnSpPr>
          <p:cNvPr id="106" name="Google Shape;106;p15"/>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07" name="Google Shape;107;p15"/>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Outline</a:t>
            </a:r>
            <a:endParaRPr/>
          </a:p>
        </p:txBody>
      </p:sp>
      <p:sp>
        <p:nvSpPr>
          <p:cNvPr id="108" name="Google Shape;108;p15"/>
          <p:cNvSpPr txBox="1"/>
          <p:nvPr/>
        </p:nvSpPr>
        <p:spPr>
          <a:xfrm>
            <a:off x="675249" y="1127000"/>
            <a:ext cx="7641900" cy="28623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2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My Background</a:t>
            </a:r>
            <a:endParaRPr sz="2000" b="1">
              <a:solidFill>
                <a:schemeClr val="dk1"/>
              </a:solidFill>
              <a:latin typeface="Calibri"/>
              <a:ea typeface="Calibri"/>
              <a:cs typeface="Calibri"/>
              <a:sym typeface="Calibri"/>
            </a:endParaRPr>
          </a:p>
          <a:p>
            <a:pPr marL="457200" marR="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Selected Projects in Computer  Vision</a:t>
            </a:r>
            <a:endParaRPr sz="2000">
              <a:solidFill>
                <a:srgbClr val="7F7F7F"/>
              </a:solidFill>
              <a:latin typeface="Calibri"/>
              <a:ea typeface="Calibri"/>
              <a:cs typeface="Calibri"/>
              <a:sym typeface="Calibri"/>
            </a:endParaRPr>
          </a:p>
          <a:p>
            <a:pPr marL="914400" lvl="1"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Scalable self-supervised entity-based Scene understanding</a:t>
            </a:r>
            <a:endParaRPr sz="2000">
              <a:solidFill>
                <a:srgbClr val="7F7F7F"/>
              </a:solidFill>
              <a:latin typeface="Calibri"/>
              <a:ea typeface="Calibri"/>
              <a:cs typeface="Calibri"/>
              <a:sym typeface="Calibri"/>
            </a:endParaRPr>
          </a:p>
          <a:p>
            <a:pPr marL="914400" marR="0" lvl="1"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Multimodal self-supervised model evaluation framework</a:t>
            </a:r>
            <a:endParaRPr sz="2000">
              <a:solidFill>
                <a:srgbClr val="7F7F7F"/>
              </a:solidFill>
              <a:latin typeface="Calibri"/>
              <a:ea typeface="Calibri"/>
              <a:cs typeface="Calibri"/>
              <a:sym typeface="Calibri"/>
            </a:endParaRPr>
          </a:p>
          <a:p>
            <a:pPr marL="457200" marR="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Other deep learning -based projects</a:t>
            </a:r>
            <a:endParaRPr sz="2000">
              <a:solidFill>
                <a:srgbClr val="7F7F7F"/>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Possible future directions</a:t>
            </a:r>
            <a:endParaRPr sz="2000">
              <a:solidFill>
                <a:srgbClr val="7F7F7F"/>
              </a:solidFill>
              <a:latin typeface="Calibri"/>
              <a:ea typeface="Calibri"/>
              <a:cs typeface="Calibri"/>
              <a:sym typeface="Calibri"/>
            </a:endParaRPr>
          </a:p>
          <a:p>
            <a:pPr marL="457200" lvl="0" indent="-355600" algn="just"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References</a:t>
            </a:r>
            <a:endParaRPr sz="2000">
              <a:solidFill>
                <a:srgbClr val="7F7F7F"/>
              </a:solidFill>
              <a:latin typeface="Calibri"/>
              <a:ea typeface="Calibri"/>
              <a:cs typeface="Calibri"/>
              <a:sym typeface="Calibri"/>
            </a:endParaRPr>
          </a:p>
        </p:txBody>
      </p:sp>
      <p:sp>
        <p:nvSpPr>
          <p:cNvPr id="109" name="Google Shape;109;p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cxnSp>
        <p:nvCxnSpPr>
          <p:cNvPr id="409" name="Google Shape;409;p41"/>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10" name="Google Shape;410;p41"/>
          <p:cNvSpPr txBox="1"/>
          <p:nvPr/>
        </p:nvSpPr>
        <p:spPr>
          <a:xfrm>
            <a:off x="675249" y="285600"/>
            <a:ext cx="108645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Stereotypical Bias Assessment in Multimodal self-supervised vision language models </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411" name="Google Shape;411;p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412" name="Google Shape;412;p41"/>
          <p:cNvSpPr txBox="1"/>
          <p:nvPr/>
        </p:nvSpPr>
        <p:spPr>
          <a:xfrm>
            <a:off x="675250" y="1197800"/>
            <a:ext cx="10864500" cy="28014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Most current studies focus on gender and racial biases</a:t>
            </a:r>
            <a:endParaRPr sz="2000">
              <a:solidFill>
                <a:schemeClr val="dk1"/>
              </a:solidFill>
              <a:latin typeface="Calibri"/>
              <a:ea typeface="Calibri"/>
              <a:cs typeface="Calibri"/>
              <a:sym typeface="Calibri"/>
            </a:endParaRPr>
          </a:p>
          <a:p>
            <a:pPr marL="457200" lvl="0"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Other protected classes such as nationality, religion, sexual orientation and people with disabilities have received much less attention</a:t>
            </a:r>
            <a:endParaRPr sz="2000">
              <a:solidFill>
                <a:schemeClr val="dk1"/>
              </a:solidFill>
              <a:latin typeface="Calibri"/>
              <a:ea typeface="Calibri"/>
              <a:cs typeface="Calibri"/>
              <a:sym typeface="Calibri"/>
            </a:endParaRPr>
          </a:p>
          <a:p>
            <a:pPr marL="457200" lvl="0"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This includes large portions of the population</a:t>
            </a:r>
            <a:endParaRPr sz="2000">
              <a:solidFill>
                <a:schemeClr val="dk1"/>
              </a:solidFill>
              <a:latin typeface="Calibri"/>
              <a:ea typeface="Calibri"/>
              <a:cs typeface="Calibri"/>
              <a:sym typeface="Calibri"/>
            </a:endParaRPr>
          </a:p>
          <a:p>
            <a:pPr marL="457200" lvl="0"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40 million people in the US and about 1 billion people in the world suffer from some disability</a:t>
            </a:r>
            <a:endParaRPr sz="2000">
              <a:solidFill>
                <a:schemeClr val="dk1"/>
              </a:solidFill>
              <a:latin typeface="Calibri"/>
              <a:ea typeface="Calibri"/>
              <a:cs typeface="Calibri"/>
              <a:sym typeface="Calibri"/>
            </a:endParaRPr>
          </a:p>
          <a:p>
            <a:pPr marL="457200" lvl="0"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Lack of proper benchmarking framework</a:t>
            </a:r>
            <a:endParaRPr sz="20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cxnSp>
        <p:nvCxnSpPr>
          <p:cNvPr id="418" name="Google Shape;418;p42"/>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19" name="Google Shape;419;p42"/>
          <p:cNvSpPr txBox="1"/>
          <p:nvPr/>
        </p:nvSpPr>
        <p:spPr>
          <a:xfrm>
            <a:off x="675249" y="285600"/>
            <a:ext cx="108645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Stereotypical Bias Assessment in Multimodal self-supervised vision language models </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420" name="Google Shape;420;p4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421" name="Google Shape;421;p42"/>
          <p:cNvSpPr txBox="1"/>
          <p:nvPr/>
        </p:nvSpPr>
        <p:spPr>
          <a:xfrm>
            <a:off x="675250" y="1197800"/>
            <a:ext cx="10595100" cy="3447900"/>
          </a:xfrm>
          <a:prstGeom prst="rect">
            <a:avLst/>
          </a:prstGeom>
          <a:noFill/>
          <a:ln>
            <a:noFill/>
          </a:ln>
        </p:spPr>
        <p:txBody>
          <a:bodyPr spcFirstLastPara="1" wrap="square" lIns="91425" tIns="91425" rIns="91425" bIns="91425" anchor="t" anchorCtr="0">
            <a:spAutoFit/>
          </a:bodyPr>
          <a:lstStyle/>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Designed a visual and textual bias benchmark called MMBias</a:t>
            </a:r>
            <a:endParaRPr sz="2000">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MMbias consisting of 3500 images &amp; 350 phrases covering 14 minority subgroups. </a:t>
            </a:r>
            <a:endParaRPr sz="2000">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Evaluated stereotypical bias in  several prominent self-supervised multimodal VLP models</a:t>
            </a:r>
            <a:endParaRPr sz="2000">
              <a:solidFill>
                <a:schemeClr val="dk1"/>
              </a:solidFill>
              <a:latin typeface="Calibri"/>
              <a:ea typeface="Calibri"/>
              <a:cs typeface="Calibri"/>
              <a:sym typeface="Calibri"/>
            </a:endParaRPr>
          </a:p>
          <a:p>
            <a:pPr marL="914400" lvl="1" indent="-355600" algn="l" rtl="0">
              <a:lnSpc>
                <a:spcPct val="12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OpenAI CLIP  </a:t>
            </a:r>
            <a:r>
              <a:rPr lang="en-US" sz="2000">
                <a:solidFill>
                  <a:schemeClr val="dk1"/>
                </a:solidFill>
                <a:latin typeface="Calibri"/>
                <a:ea typeface="Calibri"/>
                <a:cs typeface="Calibri"/>
                <a:sym typeface="Calibri"/>
              </a:rPr>
              <a:t> (Radford et al., 2021)</a:t>
            </a:r>
            <a:endParaRPr sz="2000" b="1">
              <a:solidFill>
                <a:schemeClr val="dk1"/>
              </a:solidFill>
              <a:latin typeface="Calibri"/>
              <a:ea typeface="Calibri"/>
              <a:cs typeface="Calibri"/>
              <a:sym typeface="Calibri"/>
            </a:endParaRPr>
          </a:p>
          <a:p>
            <a:pPr marL="914400" lvl="1" indent="-355600" algn="l" rtl="0">
              <a:lnSpc>
                <a:spcPct val="12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ALBEF 		  </a:t>
            </a:r>
            <a:r>
              <a:rPr lang="en-US" sz="2000">
                <a:solidFill>
                  <a:schemeClr val="dk1"/>
                </a:solidFill>
                <a:latin typeface="Calibri"/>
                <a:ea typeface="Calibri"/>
                <a:cs typeface="Calibri"/>
                <a:sym typeface="Calibri"/>
              </a:rPr>
              <a:t>(Li et al., 2021)</a:t>
            </a:r>
            <a:endParaRPr sz="2000" b="1">
              <a:solidFill>
                <a:schemeClr val="dk1"/>
              </a:solidFill>
              <a:latin typeface="Calibri"/>
              <a:ea typeface="Calibri"/>
              <a:cs typeface="Calibri"/>
              <a:sym typeface="Calibri"/>
            </a:endParaRPr>
          </a:p>
          <a:p>
            <a:pPr marL="914400" lvl="1" indent="-355600" algn="l" rtl="0">
              <a:lnSpc>
                <a:spcPct val="12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ViLT			  </a:t>
            </a:r>
            <a:r>
              <a:rPr lang="en-US" sz="2000">
                <a:solidFill>
                  <a:schemeClr val="dk1"/>
                </a:solidFill>
                <a:latin typeface="Calibri"/>
                <a:ea typeface="Calibri"/>
                <a:cs typeface="Calibri"/>
                <a:sym typeface="Calibri"/>
              </a:rPr>
              <a:t>(Kim et al., 2021)</a:t>
            </a:r>
            <a:endParaRPr sz="2000" b="1">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Quantified bias present in these models, including both cross-modal and intra-modal bias.</a:t>
            </a:r>
            <a:endParaRPr sz="2000">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Show meaningful bias </a:t>
            </a:r>
            <a:endParaRPr sz="2000">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Introduce a novel post-processing debiasing method that preserves performance</a:t>
            </a:r>
            <a:endParaRPr sz="20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cxnSp>
        <p:nvCxnSpPr>
          <p:cNvPr id="427" name="Google Shape;427;p43"/>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28" name="Google Shape;428;p43"/>
          <p:cNvSpPr txBox="1"/>
          <p:nvPr/>
        </p:nvSpPr>
        <p:spPr>
          <a:xfrm>
            <a:off x="675249" y="285600"/>
            <a:ext cx="106785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Stereotypical Bias Assessment in Multimodal self-supervised vision language models </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429" name="Google Shape;429;p4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pic>
        <p:nvPicPr>
          <p:cNvPr id="430" name="Google Shape;430;p43"/>
          <p:cNvPicPr preferRelativeResize="0"/>
          <p:nvPr/>
        </p:nvPicPr>
        <p:blipFill>
          <a:blip r:embed="rId3">
            <a:alphaModFix/>
          </a:blip>
          <a:stretch>
            <a:fillRect/>
          </a:stretch>
        </p:blipFill>
        <p:spPr>
          <a:xfrm>
            <a:off x="786000" y="2944450"/>
            <a:ext cx="6740700" cy="2261175"/>
          </a:xfrm>
          <a:prstGeom prst="rect">
            <a:avLst/>
          </a:prstGeom>
          <a:noFill/>
          <a:ln>
            <a:noFill/>
          </a:ln>
        </p:spPr>
      </p:pic>
      <p:sp>
        <p:nvSpPr>
          <p:cNvPr id="431" name="Google Shape;431;p43"/>
          <p:cNvSpPr txBox="1"/>
          <p:nvPr/>
        </p:nvSpPr>
        <p:spPr>
          <a:xfrm>
            <a:off x="786000" y="1095900"/>
            <a:ext cx="9378900" cy="14160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Machine learning fairness: if predictions do not favor members of any relevant population group or discriminate against any other </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Model should assign similar pleasant/unpleasantness scores across different groups</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Implicit Association testing</a:t>
            </a:r>
            <a:endParaRPr sz="2000">
              <a:latin typeface="Calibri"/>
              <a:ea typeface="Calibri"/>
              <a:cs typeface="Calibri"/>
              <a:sym typeface="Calibri"/>
            </a:endParaRPr>
          </a:p>
        </p:txBody>
      </p:sp>
      <p:pic>
        <p:nvPicPr>
          <p:cNvPr id="432" name="Google Shape;432;p43"/>
          <p:cNvPicPr preferRelativeResize="0"/>
          <p:nvPr/>
        </p:nvPicPr>
        <p:blipFill>
          <a:blip r:embed="rId4">
            <a:alphaModFix/>
          </a:blip>
          <a:stretch>
            <a:fillRect/>
          </a:stretch>
        </p:blipFill>
        <p:spPr>
          <a:xfrm>
            <a:off x="7655350" y="2944450"/>
            <a:ext cx="3698388" cy="2070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cxnSp>
        <p:nvCxnSpPr>
          <p:cNvPr id="438" name="Google Shape;438;p44"/>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39" name="Google Shape;439;p44"/>
          <p:cNvSpPr txBox="1"/>
          <p:nvPr/>
        </p:nvSpPr>
        <p:spPr>
          <a:xfrm>
            <a:off x="675249" y="285600"/>
            <a:ext cx="106785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Stereotypical Bias Assessment in Multimodal self-supervised vision language models </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Models associate different subgroups to positive/negative attributes disproportionately.</a:t>
            </a:r>
            <a:endParaRPr sz="3200">
              <a:solidFill>
                <a:schemeClr val="dk1"/>
              </a:solidFill>
              <a:latin typeface="Calibri"/>
              <a:ea typeface="Calibri"/>
              <a:cs typeface="Calibri"/>
              <a:sym typeface="Calibri"/>
            </a:endParaRPr>
          </a:p>
        </p:txBody>
      </p:sp>
      <p:sp>
        <p:nvSpPr>
          <p:cNvPr id="440" name="Google Shape;440;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pic>
        <p:nvPicPr>
          <p:cNvPr id="441" name="Google Shape;441;p44"/>
          <p:cNvPicPr preferRelativeResize="0"/>
          <p:nvPr/>
        </p:nvPicPr>
        <p:blipFill>
          <a:blip r:embed="rId3">
            <a:alphaModFix/>
          </a:blip>
          <a:stretch>
            <a:fillRect/>
          </a:stretch>
        </p:blipFill>
        <p:spPr>
          <a:xfrm>
            <a:off x="582250" y="2056181"/>
            <a:ext cx="10864500" cy="39126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cxnSp>
        <p:nvCxnSpPr>
          <p:cNvPr id="447" name="Google Shape;447;p45"/>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48" name="Google Shape;448;p45"/>
          <p:cNvSpPr txBox="1"/>
          <p:nvPr/>
        </p:nvSpPr>
        <p:spPr>
          <a:xfrm>
            <a:off x="675250" y="285600"/>
            <a:ext cx="105249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Stereotypical Bias Assessment in Multimodal self-supervised vision language models </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449" name="Google Shape;449;p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pic>
        <p:nvPicPr>
          <p:cNvPr id="450" name="Google Shape;450;p45"/>
          <p:cNvPicPr preferRelativeResize="0"/>
          <p:nvPr/>
        </p:nvPicPr>
        <p:blipFill>
          <a:blip r:embed="rId3">
            <a:alphaModFix/>
          </a:blip>
          <a:stretch>
            <a:fillRect/>
          </a:stretch>
        </p:blipFill>
        <p:spPr>
          <a:xfrm>
            <a:off x="5374725" y="1175107"/>
            <a:ext cx="5227920" cy="5181242"/>
          </a:xfrm>
          <a:prstGeom prst="rect">
            <a:avLst/>
          </a:prstGeom>
          <a:noFill/>
          <a:ln>
            <a:noFill/>
          </a:ln>
        </p:spPr>
      </p:pic>
      <p:sp>
        <p:nvSpPr>
          <p:cNvPr id="451" name="Google Shape;451;p45"/>
          <p:cNvSpPr/>
          <p:nvPr/>
        </p:nvSpPr>
        <p:spPr>
          <a:xfrm>
            <a:off x="5059525" y="4765600"/>
            <a:ext cx="5773200" cy="15909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txBox="1"/>
          <p:nvPr/>
        </p:nvSpPr>
        <p:spPr>
          <a:xfrm>
            <a:off x="524850" y="1487075"/>
            <a:ext cx="4079700" cy="9543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Measurable stereotypical bias against certain subgroups</a:t>
            </a:r>
            <a:endParaRPr sz="20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cxnSp>
        <p:nvCxnSpPr>
          <p:cNvPr id="458" name="Google Shape;458;p46"/>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59" name="Google Shape;459;p46"/>
          <p:cNvSpPr txBox="1"/>
          <p:nvPr/>
        </p:nvSpPr>
        <p:spPr>
          <a:xfrm>
            <a:off x="675249" y="285600"/>
            <a:ext cx="110148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Stereotypical Bias Assessment in Multimodal self-supervised vision language models </a:t>
            </a:r>
            <a:endParaRPr sz="23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460" name="Google Shape;460;p4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pic>
        <p:nvPicPr>
          <p:cNvPr id="461" name="Google Shape;461;p46"/>
          <p:cNvPicPr preferRelativeResize="0"/>
          <p:nvPr/>
        </p:nvPicPr>
        <p:blipFill>
          <a:blip r:embed="rId3">
            <a:alphaModFix/>
          </a:blip>
          <a:stretch>
            <a:fillRect/>
          </a:stretch>
        </p:blipFill>
        <p:spPr>
          <a:xfrm>
            <a:off x="1218625" y="1127182"/>
            <a:ext cx="3952251" cy="5147317"/>
          </a:xfrm>
          <a:prstGeom prst="rect">
            <a:avLst/>
          </a:prstGeom>
          <a:noFill/>
          <a:ln>
            <a:noFill/>
          </a:ln>
        </p:spPr>
      </p:pic>
      <p:pic>
        <p:nvPicPr>
          <p:cNvPr id="462" name="Google Shape;462;p46"/>
          <p:cNvPicPr preferRelativeResize="0"/>
          <p:nvPr/>
        </p:nvPicPr>
        <p:blipFill>
          <a:blip r:embed="rId4">
            <a:alphaModFix/>
          </a:blip>
          <a:stretch>
            <a:fillRect/>
          </a:stretch>
        </p:blipFill>
        <p:spPr>
          <a:xfrm>
            <a:off x="6291388" y="3689425"/>
            <a:ext cx="4157508" cy="2537700"/>
          </a:xfrm>
          <a:prstGeom prst="rect">
            <a:avLst/>
          </a:prstGeom>
          <a:noFill/>
          <a:ln>
            <a:noFill/>
          </a:ln>
        </p:spPr>
      </p:pic>
      <p:pic>
        <p:nvPicPr>
          <p:cNvPr id="463" name="Google Shape;463;p46"/>
          <p:cNvPicPr preferRelativeResize="0"/>
          <p:nvPr/>
        </p:nvPicPr>
        <p:blipFill>
          <a:blip r:embed="rId5">
            <a:alphaModFix/>
          </a:blip>
          <a:stretch>
            <a:fillRect/>
          </a:stretch>
        </p:blipFill>
        <p:spPr>
          <a:xfrm>
            <a:off x="6081454" y="1250300"/>
            <a:ext cx="4284474" cy="2309901"/>
          </a:xfrm>
          <a:prstGeom prst="rect">
            <a:avLst/>
          </a:prstGeom>
          <a:noFill/>
          <a:ln>
            <a:noFill/>
          </a:ln>
        </p:spPr>
      </p:pic>
      <p:sp>
        <p:nvSpPr>
          <p:cNvPr id="464" name="Google Shape;464;p46"/>
          <p:cNvSpPr/>
          <p:nvPr/>
        </p:nvSpPr>
        <p:spPr>
          <a:xfrm>
            <a:off x="8226100" y="3680925"/>
            <a:ext cx="2222700" cy="2675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cxnSp>
        <p:nvCxnSpPr>
          <p:cNvPr id="470" name="Google Shape;470;p47"/>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71" name="Google Shape;471;p47"/>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Outline</a:t>
            </a:r>
            <a:endParaRPr/>
          </a:p>
        </p:txBody>
      </p:sp>
      <p:sp>
        <p:nvSpPr>
          <p:cNvPr id="472" name="Google Shape;472;p47"/>
          <p:cNvSpPr txBox="1"/>
          <p:nvPr/>
        </p:nvSpPr>
        <p:spPr>
          <a:xfrm>
            <a:off x="675261" y="1126989"/>
            <a:ext cx="6969600" cy="2862300"/>
          </a:xfrm>
          <a:prstGeom prst="rect">
            <a:avLst/>
          </a:prstGeom>
          <a:noFill/>
          <a:ln>
            <a:noFill/>
          </a:ln>
        </p:spPr>
        <p:txBody>
          <a:bodyPr spcFirstLastPara="1" wrap="square" lIns="91425" tIns="45700" rIns="91425" bIns="45700" anchor="t" anchorCtr="0">
            <a:noAutofit/>
          </a:bodyPr>
          <a:lstStyle/>
          <a:p>
            <a:pPr marL="457200" lvl="0"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My Background</a:t>
            </a:r>
            <a:endParaRPr sz="2000">
              <a:solidFill>
                <a:schemeClr val="accent3"/>
              </a:solidFill>
              <a:latin typeface="Calibri"/>
              <a:ea typeface="Calibri"/>
              <a:cs typeface="Calibri"/>
              <a:sym typeface="Calibri"/>
            </a:endParaRPr>
          </a:p>
          <a:p>
            <a:pPr marL="457200" lvl="0"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Selected Projects in Computer  Vision</a:t>
            </a:r>
            <a:endParaRPr sz="2000">
              <a:solidFill>
                <a:schemeClr val="accent3"/>
              </a:solidFill>
              <a:latin typeface="Calibri"/>
              <a:ea typeface="Calibri"/>
              <a:cs typeface="Calibri"/>
              <a:sym typeface="Calibri"/>
            </a:endParaRPr>
          </a:p>
          <a:p>
            <a:pPr marL="914400" lvl="1"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Scalable self-supervised entity-based scene understanding</a:t>
            </a:r>
            <a:endParaRPr sz="2000">
              <a:solidFill>
                <a:schemeClr val="accent3"/>
              </a:solidFill>
              <a:latin typeface="Calibri"/>
              <a:ea typeface="Calibri"/>
              <a:cs typeface="Calibri"/>
              <a:sym typeface="Calibri"/>
            </a:endParaRPr>
          </a:p>
          <a:p>
            <a:pPr marL="914400" lvl="1"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Multimodal self-supervised model evaluation framework</a:t>
            </a:r>
            <a:endParaRPr sz="2000">
              <a:solidFill>
                <a:schemeClr val="accent3"/>
              </a:solidFill>
              <a:latin typeface="Calibri"/>
              <a:ea typeface="Calibri"/>
              <a:cs typeface="Calibri"/>
              <a:sym typeface="Calibri"/>
            </a:endParaRPr>
          </a:p>
          <a:p>
            <a:pPr marL="457200" lvl="0" indent="-355600" algn="l" rtl="0">
              <a:lnSpc>
                <a:spcPct val="2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Other deep learning -based projects</a:t>
            </a:r>
            <a:endParaRPr sz="2000" b="1">
              <a:solidFill>
                <a:schemeClr val="dk1"/>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Possible future directions</a:t>
            </a:r>
            <a:endParaRPr sz="2000">
              <a:solidFill>
                <a:srgbClr val="7F7F7F"/>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References</a:t>
            </a:r>
            <a:endParaRPr sz="2000">
              <a:solidFill>
                <a:srgbClr val="7F7F7F"/>
              </a:solidFill>
              <a:latin typeface="Calibri"/>
              <a:ea typeface="Calibri"/>
              <a:cs typeface="Calibri"/>
              <a:sym typeface="Calibri"/>
            </a:endParaRPr>
          </a:p>
        </p:txBody>
      </p:sp>
      <p:sp>
        <p:nvSpPr>
          <p:cNvPr id="473" name="Google Shape;473;p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cxnSp>
        <p:nvCxnSpPr>
          <p:cNvPr id="479" name="Google Shape;479;p48"/>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80" name="Google Shape;480;p48"/>
          <p:cNvSpPr txBox="1"/>
          <p:nvPr/>
        </p:nvSpPr>
        <p:spPr>
          <a:xfrm>
            <a:off x="675246" y="285600"/>
            <a:ext cx="10678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Self-supervised natural language understanding, text matching and issue resolution</a:t>
            </a:r>
            <a:endParaRPr sz="2400">
              <a:latin typeface="Calibri"/>
              <a:ea typeface="Calibri"/>
              <a:cs typeface="Calibri"/>
              <a:sym typeface="Calibri"/>
            </a:endParaRPr>
          </a:p>
        </p:txBody>
      </p:sp>
      <p:cxnSp>
        <p:nvCxnSpPr>
          <p:cNvPr id="481" name="Google Shape;481;p48"/>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82" name="Google Shape;482;p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
        <p:nvSpPr>
          <p:cNvPr id="483" name="Google Shape;483;p48"/>
          <p:cNvSpPr txBox="1"/>
          <p:nvPr/>
        </p:nvSpPr>
        <p:spPr>
          <a:xfrm>
            <a:off x="287400" y="870450"/>
            <a:ext cx="11904600" cy="11322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Designed a transformer-based natural language understanding model to to automatically extract, retrieve, summarize, connect and resolve Apple Care's customer support issues. </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Contrastive-based learning loss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Significantly enhancing issue resolution efficiency.</a:t>
            </a:r>
            <a:endParaRPr sz="20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2000">
              <a:latin typeface="Calibri"/>
              <a:ea typeface="Calibri"/>
              <a:cs typeface="Calibri"/>
              <a:sym typeface="Calibri"/>
            </a:endParaRPr>
          </a:p>
        </p:txBody>
      </p:sp>
      <p:pic>
        <p:nvPicPr>
          <p:cNvPr id="484" name="Google Shape;484;p48"/>
          <p:cNvPicPr preferRelativeResize="0"/>
          <p:nvPr/>
        </p:nvPicPr>
        <p:blipFill>
          <a:blip r:embed="rId3">
            <a:alphaModFix/>
          </a:blip>
          <a:stretch>
            <a:fillRect/>
          </a:stretch>
        </p:blipFill>
        <p:spPr>
          <a:xfrm>
            <a:off x="5840575" y="4834075"/>
            <a:ext cx="2361475" cy="1207525"/>
          </a:xfrm>
          <a:prstGeom prst="rect">
            <a:avLst/>
          </a:prstGeom>
          <a:noFill/>
          <a:ln>
            <a:noFill/>
          </a:ln>
        </p:spPr>
      </p:pic>
      <p:pic>
        <p:nvPicPr>
          <p:cNvPr id="485" name="Google Shape;485;p48"/>
          <p:cNvPicPr preferRelativeResize="0"/>
          <p:nvPr/>
        </p:nvPicPr>
        <p:blipFill>
          <a:blip r:embed="rId3">
            <a:alphaModFix/>
          </a:blip>
          <a:stretch>
            <a:fillRect/>
          </a:stretch>
        </p:blipFill>
        <p:spPr>
          <a:xfrm>
            <a:off x="8694775" y="4834075"/>
            <a:ext cx="2361475" cy="1207525"/>
          </a:xfrm>
          <a:prstGeom prst="rect">
            <a:avLst/>
          </a:prstGeom>
          <a:noFill/>
          <a:ln>
            <a:noFill/>
          </a:ln>
        </p:spPr>
      </p:pic>
      <p:pic>
        <p:nvPicPr>
          <p:cNvPr id="486" name="Google Shape;486;p48"/>
          <p:cNvPicPr preferRelativeResize="0"/>
          <p:nvPr/>
        </p:nvPicPr>
        <p:blipFill>
          <a:blip r:embed="rId4">
            <a:alphaModFix/>
          </a:blip>
          <a:stretch>
            <a:fillRect/>
          </a:stretch>
        </p:blipFill>
        <p:spPr>
          <a:xfrm>
            <a:off x="6294700" y="3072850"/>
            <a:ext cx="4046193" cy="746662"/>
          </a:xfrm>
          <a:prstGeom prst="rect">
            <a:avLst/>
          </a:prstGeom>
          <a:noFill/>
          <a:ln>
            <a:noFill/>
          </a:ln>
        </p:spPr>
      </p:pic>
      <p:sp>
        <p:nvSpPr>
          <p:cNvPr id="487" name="Google Shape;487;p48"/>
          <p:cNvSpPr/>
          <p:nvPr/>
        </p:nvSpPr>
        <p:spPr>
          <a:xfrm rot="-2221511">
            <a:off x="6686600" y="4144188"/>
            <a:ext cx="1018324" cy="36522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rot="-9070199">
            <a:off x="9043161" y="4144265"/>
            <a:ext cx="1018430" cy="36508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48"/>
          <p:cNvPicPr preferRelativeResize="0"/>
          <p:nvPr/>
        </p:nvPicPr>
        <p:blipFill>
          <a:blip r:embed="rId5">
            <a:alphaModFix/>
          </a:blip>
          <a:stretch>
            <a:fillRect/>
          </a:stretch>
        </p:blipFill>
        <p:spPr>
          <a:xfrm>
            <a:off x="918725" y="2713800"/>
            <a:ext cx="4173901" cy="3485023"/>
          </a:xfrm>
          <a:prstGeom prst="rect">
            <a:avLst/>
          </a:prstGeom>
          <a:noFill/>
          <a:ln>
            <a:noFill/>
          </a:ln>
        </p:spPr>
      </p:pic>
      <p:sp>
        <p:nvSpPr>
          <p:cNvPr id="490" name="Google Shape;490;p48"/>
          <p:cNvSpPr/>
          <p:nvPr/>
        </p:nvSpPr>
        <p:spPr>
          <a:xfrm>
            <a:off x="6272900" y="2897700"/>
            <a:ext cx="4173900" cy="10626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cxnSp>
        <p:nvCxnSpPr>
          <p:cNvPr id="496" name="Google Shape;496;p49"/>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497" name="Google Shape;497;p49"/>
          <p:cNvSpPr txBox="1"/>
          <p:nvPr/>
        </p:nvSpPr>
        <p:spPr>
          <a:xfrm>
            <a:off x="675249" y="285600"/>
            <a:ext cx="11093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303030"/>
                </a:solidFill>
                <a:latin typeface="Calibri"/>
                <a:ea typeface="Calibri"/>
                <a:cs typeface="Calibri"/>
                <a:sym typeface="Calibri"/>
              </a:rPr>
              <a:t>Genetic Disease causal discovery and association mapping in presence of hidden ethnic substructures</a:t>
            </a:r>
            <a:endParaRPr sz="2000">
              <a:latin typeface="Calibri"/>
              <a:ea typeface="Calibri"/>
              <a:cs typeface="Calibri"/>
              <a:sym typeface="Calibri"/>
            </a:endParaRPr>
          </a:p>
        </p:txBody>
      </p:sp>
      <p:sp>
        <p:nvSpPr>
          <p:cNvPr id="498" name="Google Shape;498;p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
        <p:nvSpPr>
          <p:cNvPr id="499" name="Google Shape;499;p49"/>
          <p:cNvSpPr txBox="1"/>
          <p:nvPr/>
        </p:nvSpPr>
        <p:spPr>
          <a:xfrm>
            <a:off x="548875" y="1317350"/>
            <a:ext cx="11539800" cy="1970100"/>
          </a:xfrm>
          <a:prstGeom prst="rect">
            <a:avLst/>
          </a:prstGeom>
          <a:noFill/>
          <a:ln>
            <a:noFill/>
          </a:ln>
        </p:spPr>
        <p:txBody>
          <a:bodyPr spcFirstLastPara="1" wrap="square" lIns="91425" tIns="91425" rIns="91425" bIns="91425" anchor="t" anchorCtr="0">
            <a:spAutoFit/>
          </a:bodyPr>
          <a:lstStyle/>
          <a:p>
            <a:pPr marL="5334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Designed a machine learning model for genetic causal discovery and disease association mapping of genetic data in the presence of hidden population structures.</a:t>
            </a:r>
            <a:endParaRPr sz="2000">
              <a:solidFill>
                <a:srgbClr val="303030"/>
              </a:solidFill>
              <a:latin typeface="Calibri"/>
              <a:ea typeface="Calibri"/>
              <a:cs typeface="Calibri"/>
              <a:sym typeface="Calibri"/>
            </a:endParaRPr>
          </a:p>
          <a:p>
            <a:pPr marL="533400" lvl="0" indent="-355600" algn="l" rtl="0">
              <a:lnSpc>
                <a:spcPct val="120000"/>
              </a:lnSpc>
              <a:spcBef>
                <a:spcPts val="0"/>
              </a:spcBef>
              <a:spcAft>
                <a:spcPts val="0"/>
              </a:spcAft>
              <a:buClr>
                <a:schemeClr val="dk1"/>
              </a:buClr>
              <a:buSzPts val="2000"/>
              <a:buFont typeface="Calibri"/>
              <a:buChar char="●"/>
            </a:pPr>
            <a:r>
              <a:rPr lang="en-US" sz="2000">
                <a:solidFill>
                  <a:srgbClr val="303030"/>
                </a:solidFill>
                <a:latin typeface="Calibri"/>
                <a:ea typeface="Calibri"/>
                <a:cs typeface="Calibri"/>
                <a:sym typeface="Calibri"/>
              </a:rPr>
              <a:t>Our model not only identifies the latent population structure for each data point but is also able to identify hidden disease causal factors.</a:t>
            </a:r>
            <a:endParaRPr sz="2000">
              <a:solidFill>
                <a:srgbClr val="303030"/>
              </a:solidFill>
              <a:latin typeface="Calibri"/>
              <a:ea typeface="Calibri"/>
              <a:cs typeface="Calibri"/>
              <a:sym typeface="Calibri"/>
            </a:endParaRPr>
          </a:p>
          <a:p>
            <a:pPr marL="533400" lvl="0" indent="-355600" algn="l" rtl="0">
              <a:lnSpc>
                <a:spcPct val="120000"/>
              </a:lnSpc>
              <a:spcBef>
                <a:spcPts val="0"/>
              </a:spcBef>
              <a:spcAft>
                <a:spcPts val="0"/>
              </a:spcAft>
              <a:buClr>
                <a:srgbClr val="303030"/>
              </a:buClr>
              <a:buSzPts val="2000"/>
              <a:buFont typeface="Calibri"/>
              <a:buChar char="●"/>
            </a:pPr>
            <a:r>
              <a:rPr lang="en-US" sz="2000">
                <a:solidFill>
                  <a:srgbClr val="303030"/>
                </a:solidFill>
                <a:latin typeface="Calibri"/>
                <a:ea typeface="Calibri"/>
                <a:cs typeface="Calibri"/>
                <a:sym typeface="Calibri"/>
              </a:rPr>
              <a:t>Outperform SOTA methods with up to 15% accuracy.</a:t>
            </a:r>
            <a:endParaRPr sz="2000">
              <a:solidFill>
                <a:srgbClr val="303030"/>
              </a:solidFill>
              <a:latin typeface="Calibri"/>
              <a:ea typeface="Calibri"/>
              <a:cs typeface="Calibri"/>
              <a:sym typeface="Calibri"/>
            </a:endParaRPr>
          </a:p>
        </p:txBody>
      </p:sp>
      <p:pic>
        <p:nvPicPr>
          <p:cNvPr id="500" name="Google Shape;500;p49"/>
          <p:cNvPicPr preferRelativeResize="0"/>
          <p:nvPr/>
        </p:nvPicPr>
        <p:blipFill>
          <a:blip r:embed="rId3">
            <a:alphaModFix/>
          </a:blip>
          <a:stretch>
            <a:fillRect/>
          </a:stretch>
        </p:blipFill>
        <p:spPr>
          <a:xfrm>
            <a:off x="806096" y="3930950"/>
            <a:ext cx="4522500" cy="2425400"/>
          </a:xfrm>
          <a:prstGeom prst="rect">
            <a:avLst/>
          </a:prstGeom>
          <a:noFill/>
          <a:ln>
            <a:noFill/>
          </a:ln>
        </p:spPr>
      </p:pic>
      <p:pic>
        <p:nvPicPr>
          <p:cNvPr id="501" name="Google Shape;501;p49"/>
          <p:cNvPicPr preferRelativeResize="0"/>
          <p:nvPr/>
        </p:nvPicPr>
        <p:blipFill>
          <a:blip r:embed="rId4">
            <a:alphaModFix/>
          </a:blip>
          <a:stretch>
            <a:fillRect/>
          </a:stretch>
        </p:blipFill>
        <p:spPr>
          <a:xfrm>
            <a:off x="5560287" y="3867200"/>
            <a:ext cx="2081546" cy="2425400"/>
          </a:xfrm>
          <a:prstGeom prst="rect">
            <a:avLst/>
          </a:prstGeom>
          <a:noFill/>
          <a:ln>
            <a:noFill/>
          </a:ln>
        </p:spPr>
      </p:pic>
      <p:pic>
        <p:nvPicPr>
          <p:cNvPr id="502" name="Google Shape;502;p49"/>
          <p:cNvPicPr preferRelativeResize="0"/>
          <p:nvPr/>
        </p:nvPicPr>
        <p:blipFill>
          <a:blip r:embed="rId5">
            <a:alphaModFix/>
          </a:blip>
          <a:stretch>
            <a:fillRect/>
          </a:stretch>
        </p:blipFill>
        <p:spPr>
          <a:xfrm>
            <a:off x="8030950" y="3867188"/>
            <a:ext cx="3322849" cy="255291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cxnSp>
        <p:nvCxnSpPr>
          <p:cNvPr id="508" name="Google Shape;508;p50"/>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09" name="Google Shape;509;p50"/>
          <p:cNvSpPr txBox="1"/>
          <p:nvPr/>
        </p:nvSpPr>
        <p:spPr>
          <a:xfrm>
            <a:off x="675250" y="285600"/>
            <a:ext cx="11124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Semantic Understanding of movie scripts and  automatic animation code generation </a:t>
            </a:r>
            <a:endParaRPr sz="2400" dirty="0"/>
          </a:p>
        </p:txBody>
      </p:sp>
      <p:cxnSp>
        <p:nvCxnSpPr>
          <p:cNvPr id="510" name="Google Shape;510;p50"/>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11" name="Google Shape;511;p50"/>
          <p:cNvSpPr txBox="1"/>
          <p:nvPr/>
        </p:nvSpPr>
        <p:spPr>
          <a:xfrm>
            <a:off x="756750" y="870450"/>
            <a:ext cx="10678500" cy="510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latin typeface="Calibri"/>
              <a:ea typeface="Calibri"/>
              <a:cs typeface="Calibri"/>
              <a:sym typeface="Calibri"/>
            </a:endParaRPr>
          </a:p>
          <a:p>
            <a:pPr marL="457200" marR="0" lvl="0"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Natural language description of virtual reality animation world</a:t>
            </a:r>
            <a:endParaRPr sz="2000">
              <a:solidFill>
                <a:schemeClr val="dk1"/>
              </a:solidFill>
              <a:latin typeface="Calibri"/>
              <a:ea typeface="Calibri"/>
              <a:cs typeface="Calibri"/>
              <a:sym typeface="Calibri"/>
            </a:endParaRPr>
          </a:p>
          <a:p>
            <a:pPr marL="914400" marR="0" lvl="1"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What objects are in the world.</a:t>
            </a:r>
            <a:endParaRPr sz="2000">
              <a:solidFill>
                <a:schemeClr val="dk1"/>
              </a:solidFill>
              <a:latin typeface="Calibri"/>
              <a:ea typeface="Calibri"/>
              <a:cs typeface="Calibri"/>
              <a:sym typeface="Calibri"/>
            </a:endParaRPr>
          </a:p>
          <a:p>
            <a:pPr marL="914400" marR="0" lvl="1"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What properties these objects have</a:t>
            </a:r>
            <a:endParaRPr sz="2000">
              <a:solidFill>
                <a:schemeClr val="dk1"/>
              </a:solidFill>
              <a:latin typeface="Calibri"/>
              <a:ea typeface="Calibri"/>
              <a:cs typeface="Calibri"/>
              <a:sym typeface="Calibri"/>
            </a:endParaRPr>
          </a:p>
          <a:p>
            <a:pPr marL="914400" marR="0" lvl="1"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How these smart can interact with each other</a:t>
            </a:r>
            <a:endParaRPr sz="2000">
              <a:solidFill>
                <a:schemeClr val="dk1"/>
              </a:solidFill>
              <a:latin typeface="Calibri"/>
              <a:ea typeface="Calibri"/>
              <a:cs typeface="Calibri"/>
              <a:sym typeface="Calibri"/>
            </a:endParaRPr>
          </a:p>
          <a:p>
            <a:pPr marL="914400" marR="0" lvl="1"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How these interactions change the emotional state of virtual agents </a:t>
            </a:r>
            <a:endParaRPr sz="2000">
              <a:solidFill>
                <a:schemeClr val="dk1"/>
              </a:solidFill>
              <a:latin typeface="Calibri"/>
              <a:ea typeface="Calibri"/>
              <a:cs typeface="Calibri"/>
              <a:sym typeface="Calibri"/>
            </a:endParaRPr>
          </a:p>
          <a:p>
            <a:pPr marL="914400" marR="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Goal:</a:t>
            </a:r>
            <a:r>
              <a:rPr lang="en-US" sz="2000">
                <a:solidFill>
                  <a:schemeClr val="dk1"/>
                </a:solidFill>
                <a:latin typeface="Calibri"/>
                <a:ea typeface="Calibri"/>
                <a:cs typeface="Calibri"/>
                <a:sym typeface="Calibri"/>
              </a:rPr>
              <a:t> Design a model model that gets natural language description of the virtual world and all its objects, semantically understands it and generates the planning code needed for the animation.</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512" name="Google Shape;512;p5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pic>
        <p:nvPicPr>
          <p:cNvPr id="513" name="Google Shape;513;p50"/>
          <p:cNvPicPr preferRelativeResize="0"/>
          <p:nvPr/>
        </p:nvPicPr>
        <p:blipFill>
          <a:blip r:embed="rId3">
            <a:alphaModFix/>
          </a:blip>
          <a:stretch>
            <a:fillRect/>
          </a:stretch>
        </p:blipFill>
        <p:spPr>
          <a:xfrm>
            <a:off x="8232800" y="4090875"/>
            <a:ext cx="1714500" cy="1714500"/>
          </a:xfrm>
          <a:prstGeom prst="rect">
            <a:avLst/>
          </a:prstGeom>
          <a:noFill/>
          <a:ln>
            <a:noFill/>
          </a:ln>
        </p:spPr>
      </p:pic>
      <p:pic>
        <p:nvPicPr>
          <p:cNvPr id="514" name="Google Shape;514;p50"/>
          <p:cNvPicPr preferRelativeResize="0"/>
          <p:nvPr/>
        </p:nvPicPr>
        <p:blipFill>
          <a:blip r:embed="rId4">
            <a:alphaModFix/>
          </a:blip>
          <a:stretch>
            <a:fillRect/>
          </a:stretch>
        </p:blipFill>
        <p:spPr>
          <a:xfrm>
            <a:off x="3769188" y="4090875"/>
            <a:ext cx="1714500" cy="1714500"/>
          </a:xfrm>
          <a:prstGeom prst="rect">
            <a:avLst/>
          </a:prstGeom>
          <a:noFill/>
          <a:ln>
            <a:noFill/>
          </a:ln>
        </p:spPr>
      </p:pic>
      <p:pic>
        <p:nvPicPr>
          <p:cNvPr id="515" name="Google Shape;515;p50"/>
          <p:cNvPicPr preferRelativeResize="0"/>
          <p:nvPr/>
        </p:nvPicPr>
        <p:blipFill>
          <a:blip r:embed="rId5">
            <a:alphaModFix/>
          </a:blip>
          <a:stretch>
            <a:fillRect/>
          </a:stretch>
        </p:blipFill>
        <p:spPr>
          <a:xfrm>
            <a:off x="1537400" y="4090875"/>
            <a:ext cx="1714500" cy="1714500"/>
          </a:xfrm>
          <a:prstGeom prst="rect">
            <a:avLst/>
          </a:prstGeom>
          <a:noFill/>
          <a:ln>
            <a:noFill/>
          </a:ln>
        </p:spPr>
      </p:pic>
      <p:pic>
        <p:nvPicPr>
          <p:cNvPr id="516" name="Google Shape;516;p50"/>
          <p:cNvPicPr preferRelativeResize="0"/>
          <p:nvPr/>
        </p:nvPicPr>
        <p:blipFill>
          <a:blip r:embed="rId6">
            <a:alphaModFix/>
          </a:blip>
          <a:stretch>
            <a:fillRect/>
          </a:stretch>
        </p:blipFill>
        <p:spPr>
          <a:xfrm>
            <a:off x="6001000" y="4090875"/>
            <a:ext cx="1714500" cy="171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cxnSp>
        <p:nvCxnSpPr>
          <p:cNvPr id="115" name="Google Shape;115;p16"/>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16" name="Google Shape;116;p16"/>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Background</a:t>
            </a:r>
            <a:endParaRPr/>
          </a:p>
        </p:txBody>
      </p:sp>
      <p:sp>
        <p:nvSpPr>
          <p:cNvPr id="117" name="Google Shape;117;p16"/>
          <p:cNvSpPr txBox="1"/>
          <p:nvPr/>
        </p:nvSpPr>
        <p:spPr>
          <a:xfrm>
            <a:off x="675250" y="1127000"/>
            <a:ext cx="10742100" cy="2862300"/>
          </a:xfrm>
          <a:prstGeom prst="rect">
            <a:avLst/>
          </a:prstGeom>
          <a:noFill/>
          <a:ln>
            <a:noFill/>
          </a:ln>
        </p:spPr>
        <p:txBody>
          <a:bodyPr spcFirstLastPara="1" wrap="square" lIns="91425" tIns="45700" rIns="91425" bIns="45700" anchor="t" anchorCtr="0">
            <a:noAutofit/>
          </a:bodyPr>
          <a:lstStyle/>
          <a:p>
            <a:pPr marL="0" marR="0" lvl="0" indent="457200" algn="l" rtl="0">
              <a:lnSpc>
                <a:spcPct val="150000"/>
              </a:lnSpc>
              <a:spcBef>
                <a:spcPts val="0"/>
              </a:spcBef>
              <a:spcAft>
                <a:spcPts val="0"/>
              </a:spcAft>
              <a:buNone/>
            </a:pPr>
            <a:r>
              <a:rPr lang="en-US" sz="2000" b="1">
                <a:solidFill>
                  <a:schemeClr val="dk1"/>
                </a:solidFill>
                <a:latin typeface="Calibri"/>
                <a:ea typeface="Calibri"/>
                <a:cs typeface="Calibri"/>
                <a:sym typeface="Calibri"/>
              </a:rPr>
              <a:t>Rutgers University</a:t>
            </a:r>
            <a:endParaRPr sz="2000" b="1">
              <a:solidFill>
                <a:schemeClr val="dk1"/>
              </a:solidFill>
              <a:latin typeface="Calibri"/>
              <a:ea typeface="Calibri"/>
              <a:cs typeface="Calibri"/>
              <a:sym typeface="Calibri"/>
            </a:endParaRPr>
          </a:p>
          <a:p>
            <a:pPr marL="914400" lvl="0" indent="-330200" algn="l" rtl="0">
              <a:lnSpc>
                <a:spcPct val="15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Design, implementation and evaluation of self-supervised deep learning models in Computer Vision and NLP.</a:t>
            </a:r>
            <a:endParaRPr sz="16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marL="0" lvl="0" indent="457200" algn="l" rtl="0">
              <a:lnSpc>
                <a:spcPct val="150000"/>
              </a:lnSpc>
              <a:spcBef>
                <a:spcPts val="0"/>
              </a:spcBef>
              <a:spcAft>
                <a:spcPts val="0"/>
              </a:spcAft>
              <a:buNone/>
            </a:pPr>
            <a:r>
              <a:rPr lang="en-US" sz="2000" b="1">
                <a:solidFill>
                  <a:schemeClr val="dk1"/>
                </a:solidFill>
                <a:latin typeface="Calibri"/>
                <a:ea typeface="Calibri"/>
                <a:cs typeface="Calibri"/>
                <a:sym typeface="Calibri"/>
              </a:rPr>
              <a:t>Sharif University of Technology</a:t>
            </a:r>
            <a:endParaRPr sz="2000" b="1">
              <a:solidFill>
                <a:schemeClr val="dk1"/>
              </a:solidFill>
              <a:latin typeface="Calibri"/>
              <a:ea typeface="Calibri"/>
              <a:cs typeface="Calibri"/>
              <a:sym typeface="Calibri"/>
            </a:endParaRPr>
          </a:p>
          <a:p>
            <a:pPr marL="914400" lvl="0" indent="-355600" algn="l" rtl="0">
              <a:lnSpc>
                <a:spcPct val="100000"/>
              </a:lnSpc>
              <a:spcBef>
                <a:spcPts val="0"/>
              </a:spcBef>
              <a:spcAft>
                <a:spcPts val="0"/>
              </a:spcAft>
              <a:buClr>
                <a:schemeClr val="dk1"/>
              </a:buClr>
              <a:buSzPts val="2000"/>
              <a:buFont typeface="Calibri"/>
              <a:buChar char="•"/>
            </a:pPr>
            <a:r>
              <a:rPr lang="en-US" sz="1600">
                <a:solidFill>
                  <a:schemeClr val="dk1"/>
                </a:solidFill>
                <a:latin typeface="Calibri"/>
                <a:ea typeface="Calibri"/>
                <a:cs typeface="Calibri"/>
                <a:sym typeface="Calibri"/>
              </a:rPr>
              <a:t>Designed  a machine learning model to identify causal factors of genetic diseases using Bayesian Inference. </a:t>
            </a:r>
            <a:endParaRPr sz="16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600">
              <a:solidFill>
                <a:schemeClr val="dk1"/>
              </a:solidFill>
              <a:latin typeface="Calibri"/>
              <a:ea typeface="Calibri"/>
              <a:cs typeface="Calibri"/>
              <a:sym typeface="Calibri"/>
            </a:endParaRPr>
          </a:p>
          <a:p>
            <a:pPr marL="0" lvl="0" indent="457200" algn="l" rtl="0">
              <a:lnSpc>
                <a:spcPct val="150000"/>
              </a:lnSpc>
              <a:spcBef>
                <a:spcPts val="0"/>
              </a:spcBef>
              <a:spcAft>
                <a:spcPts val="0"/>
              </a:spcAft>
              <a:buNone/>
            </a:pPr>
            <a:r>
              <a:rPr lang="en-US" sz="2000" b="1">
                <a:solidFill>
                  <a:schemeClr val="dk1"/>
                </a:solidFill>
                <a:latin typeface="Calibri"/>
                <a:ea typeface="Calibri"/>
                <a:cs typeface="Calibri"/>
                <a:sym typeface="Calibri"/>
              </a:rPr>
              <a:t>Apple </a:t>
            </a:r>
            <a:endParaRPr sz="2000" b="1">
              <a:solidFill>
                <a:schemeClr val="dk1"/>
              </a:solidFill>
              <a:latin typeface="Calibri"/>
              <a:ea typeface="Calibri"/>
              <a:cs typeface="Calibri"/>
              <a:sym typeface="Calibri"/>
            </a:endParaRPr>
          </a:p>
          <a:p>
            <a:pPr marL="914400" lvl="0" indent="-330200" algn="l" rtl="0">
              <a:lnSpc>
                <a:spcPct val="15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Designed a deep learning-based model for automated natural language understanding to automatically summarize, connect and resolve Apple Care's customer support issues. </a:t>
            </a:r>
            <a:endParaRPr sz="1600">
              <a:solidFill>
                <a:schemeClr val="dk1"/>
              </a:solidFill>
              <a:latin typeface="Calibri"/>
              <a:ea typeface="Calibri"/>
              <a:cs typeface="Calibri"/>
              <a:sym typeface="Calibri"/>
            </a:endParaRPr>
          </a:p>
          <a:p>
            <a:pPr marL="0" lvl="0" indent="457200" algn="l" rtl="0">
              <a:lnSpc>
                <a:spcPct val="150000"/>
              </a:lnSpc>
              <a:spcBef>
                <a:spcPts val="0"/>
              </a:spcBef>
              <a:spcAft>
                <a:spcPts val="0"/>
              </a:spcAft>
              <a:buNone/>
            </a:pPr>
            <a:r>
              <a:rPr lang="en-US" sz="2000" b="1">
                <a:solidFill>
                  <a:schemeClr val="dk1"/>
                </a:solidFill>
                <a:latin typeface="Calibri"/>
                <a:ea typeface="Calibri"/>
                <a:cs typeface="Calibri"/>
                <a:sym typeface="Calibri"/>
              </a:rPr>
              <a:t>Dataminr </a:t>
            </a:r>
            <a:endParaRPr sz="2000" b="1">
              <a:solidFill>
                <a:schemeClr val="dk1"/>
              </a:solidFill>
              <a:latin typeface="Calibri"/>
              <a:ea typeface="Calibri"/>
              <a:cs typeface="Calibri"/>
              <a:sym typeface="Calibri"/>
            </a:endParaRPr>
          </a:p>
          <a:p>
            <a:pPr marL="742950" lvl="0" indent="-298450" algn="l" rtl="0">
              <a:lnSpc>
                <a:spcPct val="150000"/>
              </a:lnSpc>
              <a:spcBef>
                <a:spcPts val="0"/>
              </a:spcBef>
              <a:spcAft>
                <a:spcPts val="0"/>
              </a:spcAft>
              <a:buClr>
                <a:srgbClr val="666666"/>
              </a:buClr>
              <a:buSzPts val="2000"/>
              <a:buFont typeface="Calibri"/>
              <a:buChar char="•"/>
            </a:pPr>
            <a:r>
              <a:rPr lang="en-US" sz="1600">
                <a:solidFill>
                  <a:schemeClr val="dk1"/>
                </a:solidFill>
                <a:latin typeface="Calibri"/>
                <a:ea typeface="Calibri"/>
                <a:cs typeface="Calibri"/>
                <a:sym typeface="Calibri"/>
              </a:rPr>
              <a:t>Prototyped a self-supervised image-based machine translation model. </a:t>
            </a:r>
            <a:endParaRPr sz="1600">
              <a:solidFill>
                <a:schemeClr val="dk1"/>
              </a:solidFill>
              <a:latin typeface="Calibri"/>
              <a:ea typeface="Calibri"/>
              <a:cs typeface="Calibri"/>
              <a:sym typeface="Calibri"/>
            </a:endParaRPr>
          </a:p>
          <a:p>
            <a:pPr marL="0" lvl="0" indent="457200" algn="l" rtl="0">
              <a:lnSpc>
                <a:spcPct val="150000"/>
              </a:lnSpc>
              <a:spcBef>
                <a:spcPts val="0"/>
              </a:spcBef>
              <a:spcAft>
                <a:spcPts val="0"/>
              </a:spcAft>
              <a:buNone/>
            </a:pPr>
            <a:r>
              <a:rPr lang="en-US" sz="2000" b="1">
                <a:solidFill>
                  <a:schemeClr val="dk1"/>
                </a:solidFill>
                <a:latin typeface="Calibri"/>
                <a:ea typeface="Calibri"/>
                <a:cs typeface="Calibri"/>
                <a:sym typeface="Calibri"/>
              </a:rPr>
              <a:t>Disney Research </a:t>
            </a:r>
            <a:endParaRPr sz="2000" b="1">
              <a:solidFill>
                <a:schemeClr val="dk1"/>
              </a:solidFill>
              <a:latin typeface="Calibri"/>
              <a:ea typeface="Calibri"/>
              <a:cs typeface="Calibri"/>
              <a:sym typeface="Calibri"/>
            </a:endParaRPr>
          </a:p>
          <a:p>
            <a:pPr marL="742950" lvl="0" indent="-273050" algn="l" rtl="0">
              <a:lnSpc>
                <a:spcPct val="150000"/>
              </a:lnSpc>
              <a:spcBef>
                <a:spcPts val="0"/>
              </a:spcBef>
              <a:spcAft>
                <a:spcPts val="0"/>
              </a:spcAft>
              <a:buClr>
                <a:srgbClr val="666666"/>
              </a:buClr>
              <a:buSzPts val="1600"/>
              <a:buFont typeface="Calibri"/>
              <a:buChar char="•"/>
            </a:pPr>
            <a:r>
              <a:rPr lang="en-US" sz="1600">
                <a:solidFill>
                  <a:schemeClr val="dk1"/>
                </a:solidFill>
                <a:latin typeface="Calibri"/>
                <a:ea typeface="Calibri"/>
                <a:cs typeface="Calibri"/>
                <a:sym typeface="Calibri"/>
              </a:rPr>
              <a:t>Designed a deep neural model for real-time dialogue topic modelling using hierarchical self-attention.  </a:t>
            </a:r>
            <a:endParaRPr sz="1600">
              <a:solidFill>
                <a:schemeClr val="dk1"/>
              </a:solidFill>
              <a:latin typeface="Calibri"/>
              <a:ea typeface="Calibri"/>
              <a:cs typeface="Calibri"/>
              <a:sym typeface="Calibri"/>
            </a:endParaRPr>
          </a:p>
          <a:p>
            <a:pPr marL="742950" lvl="0" indent="-273050" algn="l" rtl="0">
              <a:lnSpc>
                <a:spcPct val="150000"/>
              </a:lnSpc>
              <a:spcBef>
                <a:spcPts val="0"/>
              </a:spcBef>
              <a:spcAft>
                <a:spcPts val="0"/>
              </a:spcAft>
              <a:buClr>
                <a:srgbClr val="666666"/>
              </a:buClr>
              <a:buSzPts val="1600"/>
              <a:buFont typeface="Calibri"/>
              <a:buChar char="•"/>
            </a:pPr>
            <a:r>
              <a:rPr lang="en-US" sz="1600">
                <a:solidFill>
                  <a:schemeClr val="dk1"/>
                </a:solidFill>
                <a:latin typeface="Calibri"/>
                <a:ea typeface="Calibri"/>
                <a:cs typeface="Calibri"/>
                <a:sym typeface="Calibri"/>
              </a:rPr>
              <a:t>Natural language understanding model for movie script understanding and automatic animation code generation. </a:t>
            </a:r>
            <a:endParaRPr sz="1600">
              <a:solidFill>
                <a:srgbClr val="666666"/>
              </a:solidFill>
              <a:latin typeface="Calibri"/>
              <a:ea typeface="Calibri"/>
              <a:cs typeface="Calibri"/>
              <a:sym typeface="Calibri"/>
            </a:endParaRPr>
          </a:p>
        </p:txBody>
      </p:sp>
      <p:sp>
        <p:nvSpPr>
          <p:cNvPr id="118" name="Google Shape;118;p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pic>
        <p:nvPicPr>
          <p:cNvPr id="119" name="Google Shape;119;p16"/>
          <p:cNvPicPr preferRelativeResize="0"/>
          <p:nvPr/>
        </p:nvPicPr>
        <p:blipFill>
          <a:blip r:embed="rId3">
            <a:alphaModFix/>
          </a:blip>
          <a:stretch>
            <a:fillRect/>
          </a:stretch>
        </p:blipFill>
        <p:spPr>
          <a:xfrm>
            <a:off x="632150" y="2223400"/>
            <a:ext cx="517125" cy="517125"/>
          </a:xfrm>
          <a:prstGeom prst="rect">
            <a:avLst/>
          </a:prstGeom>
          <a:noFill/>
          <a:ln>
            <a:noFill/>
          </a:ln>
        </p:spPr>
      </p:pic>
      <p:pic>
        <p:nvPicPr>
          <p:cNvPr id="120" name="Google Shape;120;p16"/>
          <p:cNvPicPr preferRelativeResize="0"/>
          <p:nvPr/>
        </p:nvPicPr>
        <p:blipFill>
          <a:blip r:embed="rId4">
            <a:alphaModFix/>
          </a:blip>
          <a:stretch>
            <a:fillRect/>
          </a:stretch>
        </p:blipFill>
        <p:spPr>
          <a:xfrm>
            <a:off x="675250" y="1127000"/>
            <a:ext cx="474024" cy="475625"/>
          </a:xfrm>
          <a:prstGeom prst="rect">
            <a:avLst/>
          </a:prstGeom>
          <a:noFill/>
          <a:ln>
            <a:noFill/>
          </a:ln>
        </p:spPr>
      </p:pic>
      <p:pic>
        <p:nvPicPr>
          <p:cNvPr id="121" name="Google Shape;121;p16"/>
          <p:cNvPicPr preferRelativeResize="0"/>
          <p:nvPr/>
        </p:nvPicPr>
        <p:blipFill>
          <a:blip r:embed="rId5">
            <a:alphaModFix/>
          </a:blip>
          <a:stretch>
            <a:fillRect/>
          </a:stretch>
        </p:blipFill>
        <p:spPr>
          <a:xfrm>
            <a:off x="602298" y="3136650"/>
            <a:ext cx="517125" cy="517125"/>
          </a:xfrm>
          <a:prstGeom prst="rect">
            <a:avLst/>
          </a:prstGeom>
          <a:noFill/>
          <a:ln>
            <a:noFill/>
          </a:ln>
        </p:spPr>
      </p:pic>
      <p:pic>
        <p:nvPicPr>
          <p:cNvPr id="122" name="Google Shape;122;p16"/>
          <p:cNvPicPr preferRelativeResize="0"/>
          <p:nvPr/>
        </p:nvPicPr>
        <p:blipFill>
          <a:blip r:embed="rId6">
            <a:alphaModFix/>
          </a:blip>
          <a:stretch>
            <a:fillRect/>
          </a:stretch>
        </p:blipFill>
        <p:spPr>
          <a:xfrm>
            <a:off x="598361" y="4420900"/>
            <a:ext cx="584700" cy="584700"/>
          </a:xfrm>
          <a:prstGeom prst="rect">
            <a:avLst/>
          </a:prstGeom>
          <a:noFill/>
          <a:ln>
            <a:noFill/>
          </a:ln>
        </p:spPr>
      </p:pic>
      <p:pic>
        <p:nvPicPr>
          <p:cNvPr id="123" name="Google Shape;123;p16"/>
          <p:cNvPicPr preferRelativeResize="0"/>
          <p:nvPr/>
        </p:nvPicPr>
        <p:blipFill>
          <a:blip r:embed="rId7">
            <a:alphaModFix/>
          </a:blip>
          <a:stretch>
            <a:fillRect/>
          </a:stretch>
        </p:blipFill>
        <p:spPr>
          <a:xfrm>
            <a:off x="568513" y="5329900"/>
            <a:ext cx="584700" cy="584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cxnSp>
        <p:nvCxnSpPr>
          <p:cNvPr id="522" name="Google Shape;522;p51"/>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23" name="Google Shape;523;p51"/>
          <p:cNvSpPr txBox="1"/>
          <p:nvPr/>
        </p:nvSpPr>
        <p:spPr>
          <a:xfrm>
            <a:off x="675250" y="285600"/>
            <a:ext cx="10678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Semantic Understanding of movie scripts and  automatic animation code generation </a:t>
            </a:r>
            <a:endParaRPr sz="2400">
              <a:solidFill>
                <a:schemeClr val="dk1"/>
              </a:solidFill>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cxnSp>
        <p:nvCxnSpPr>
          <p:cNvPr id="524" name="Google Shape;524;p51"/>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25" name="Google Shape;525;p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pic>
        <p:nvPicPr>
          <p:cNvPr id="526" name="Google Shape;526;p51"/>
          <p:cNvPicPr preferRelativeResize="0"/>
          <p:nvPr/>
        </p:nvPicPr>
        <p:blipFill>
          <a:blip r:embed="rId3">
            <a:alphaModFix/>
          </a:blip>
          <a:stretch>
            <a:fillRect/>
          </a:stretch>
        </p:blipFill>
        <p:spPr>
          <a:xfrm>
            <a:off x="6428825" y="3762100"/>
            <a:ext cx="4423024" cy="2662825"/>
          </a:xfrm>
          <a:prstGeom prst="rect">
            <a:avLst/>
          </a:prstGeom>
          <a:noFill/>
          <a:ln>
            <a:noFill/>
          </a:ln>
        </p:spPr>
      </p:pic>
      <p:pic>
        <p:nvPicPr>
          <p:cNvPr id="527" name="Google Shape;527;p51"/>
          <p:cNvPicPr preferRelativeResize="0"/>
          <p:nvPr/>
        </p:nvPicPr>
        <p:blipFill>
          <a:blip r:embed="rId4">
            <a:alphaModFix/>
          </a:blip>
          <a:stretch>
            <a:fillRect/>
          </a:stretch>
        </p:blipFill>
        <p:spPr>
          <a:xfrm>
            <a:off x="6618563" y="1708318"/>
            <a:ext cx="4043550" cy="1977583"/>
          </a:xfrm>
          <a:prstGeom prst="rect">
            <a:avLst/>
          </a:prstGeom>
          <a:noFill/>
          <a:ln>
            <a:noFill/>
          </a:ln>
        </p:spPr>
      </p:pic>
      <p:pic>
        <p:nvPicPr>
          <p:cNvPr id="528" name="Google Shape;528;p51" title="DAVI_demo.mp4">
            <a:hlinkClick r:id="rId5"/>
          </p:cNvPr>
          <p:cNvPicPr preferRelativeResize="0"/>
          <p:nvPr/>
        </p:nvPicPr>
        <p:blipFill>
          <a:blip r:embed="rId6">
            <a:alphaModFix/>
          </a:blip>
          <a:stretch>
            <a:fillRect/>
          </a:stretch>
        </p:blipFill>
        <p:spPr>
          <a:xfrm>
            <a:off x="938750" y="4160475"/>
            <a:ext cx="4423027" cy="2487950"/>
          </a:xfrm>
          <a:prstGeom prst="rect">
            <a:avLst/>
          </a:prstGeom>
          <a:noFill/>
          <a:ln>
            <a:noFill/>
          </a:ln>
        </p:spPr>
      </p:pic>
      <p:sp>
        <p:nvSpPr>
          <p:cNvPr id="529" name="Google Shape;529;p51"/>
          <p:cNvSpPr txBox="1"/>
          <p:nvPr/>
        </p:nvSpPr>
        <p:spPr>
          <a:xfrm>
            <a:off x="287400" y="1001100"/>
            <a:ext cx="11904600" cy="11322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Published at “International Conference on Autonomous Agents and Multi-Agent Systems” </a:t>
            </a:r>
            <a:r>
              <a:rPr lang="en-US" sz="2000" b="1">
                <a:solidFill>
                  <a:schemeClr val="dk1"/>
                </a:solidFill>
                <a:latin typeface="Calibri"/>
                <a:ea typeface="Calibri"/>
                <a:cs typeface="Calibri"/>
                <a:sym typeface="Calibri"/>
              </a:rPr>
              <a:t>(AAMAS)</a:t>
            </a:r>
            <a:r>
              <a:rPr lang="en-US" sz="2000">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a:latin typeface="Calibri"/>
              <a:ea typeface="Calibri"/>
              <a:cs typeface="Calibri"/>
              <a:sym typeface="Calibri"/>
            </a:endParaRPr>
          </a:p>
        </p:txBody>
      </p:sp>
      <p:pic>
        <p:nvPicPr>
          <p:cNvPr id="530" name="Google Shape;530;p51"/>
          <p:cNvPicPr preferRelativeResize="0"/>
          <p:nvPr/>
        </p:nvPicPr>
        <p:blipFill>
          <a:blip r:embed="rId7">
            <a:alphaModFix/>
          </a:blip>
          <a:stretch>
            <a:fillRect/>
          </a:stretch>
        </p:blipFill>
        <p:spPr>
          <a:xfrm>
            <a:off x="675250" y="1652675"/>
            <a:ext cx="5231327" cy="20888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cxnSp>
        <p:nvCxnSpPr>
          <p:cNvPr id="536" name="Google Shape;536;p52"/>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37" name="Google Shape;537;p52"/>
          <p:cNvSpPr txBox="1"/>
          <p:nvPr/>
        </p:nvSpPr>
        <p:spPr>
          <a:xfrm>
            <a:off x="675250" y="285600"/>
            <a:ext cx="111534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Topic Spotting in Dialogues Using Hierarchical Networks With Self-Attention</a:t>
            </a:r>
            <a:endParaRPr sz="1000"/>
          </a:p>
        </p:txBody>
      </p:sp>
      <p:cxnSp>
        <p:nvCxnSpPr>
          <p:cNvPr id="538" name="Google Shape;538;p52"/>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39" name="Google Shape;539;p5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pic>
        <p:nvPicPr>
          <p:cNvPr id="540" name="Google Shape;540;p52"/>
          <p:cNvPicPr preferRelativeResize="0"/>
          <p:nvPr/>
        </p:nvPicPr>
        <p:blipFill>
          <a:blip r:embed="rId3">
            <a:alphaModFix/>
          </a:blip>
          <a:stretch>
            <a:fillRect/>
          </a:stretch>
        </p:blipFill>
        <p:spPr>
          <a:xfrm>
            <a:off x="865625" y="2011538"/>
            <a:ext cx="7034774" cy="4106474"/>
          </a:xfrm>
          <a:prstGeom prst="rect">
            <a:avLst/>
          </a:prstGeom>
          <a:noFill/>
          <a:ln>
            <a:noFill/>
          </a:ln>
        </p:spPr>
      </p:pic>
      <p:sp>
        <p:nvSpPr>
          <p:cNvPr id="541" name="Google Shape;541;p52"/>
          <p:cNvSpPr txBox="1"/>
          <p:nvPr/>
        </p:nvSpPr>
        <p:spPr>
          <a:xfrm>
            <a:off x="685550" y="870450"/>
            <a:ext cx="10168200" cy="2724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Calibri"/>
              <a:buChar char="●"/>
            </a:pPr>
            <a:r>
              <a:rPr lang="en-US" sz="2000">
                <a:solidFill>
                  <a:schemeClr val="dk1"/>
                </a:solidFill>
                <a:latin typeface="Calibri"/>
                <a:ea typeface="Calibri"/>
                <a:cs typeface="Calibri"/>
                <a:sym typeface="Calibri"/>
              </a:rPr>
              <a:t>Using hierarchical attention to classify topics in an online dialogue</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Published at </a:t>
            </a:r>
            <a:r>
              <a:rPr lang="en-US" sz="2000" b="1">
                <a:latin typeface="Calibri"/>
                <a:ea typeface="Calibri"/>
                <a:cs typeface="Calibri"/>
                <a:sym typeface="Calibri"/>
              </a:rPr>
              <a:t>NAACL.</a:t>
            </a:r>
            <a:r>
              <a:rPr lang="en-US" sz="2000">
                <a:latin typeface="Calibri"/>
                <a:ea typeface="Calibri"/>
                <a:cs typeface="Calibri"/>
                <a:sym typeface="Calibri"/>
              </a:rPr>
              <a:t> </a:t>
            </a:r>
            <a:endParaRPr sz="2000">
              <a:latin typeface="Calibri"/>
              <a:ea typeface="Calibri"/>
              <a:cs typeface="Calibri"/>
              <a:sym typeface="Calibri"/>
            </a:endParaRPr>
          </a:p>
        </p:txBody>
      </p:sp>
      <p:pic>
        <p:nvPicPr>
          <p:cNvPr id="542" name="Google Shape;542;p52"/>
          <p:cNvPicPr preferRelativeResize="0"/>
          <p:nvPr/>
        </p:nvPicPr>
        <p:blipFill>
          <a:blip r:embed="rId4">
            <a:alphaModFix/>
          </a:blip>
          <a:stretch>
            <a:fillRect/>
          </a:stretch>
        </p:blipFill>
        <p:spPr>
          <a:xfrm>
            <a:off x="8347262" y="2512600"/>
            <a:ext cx="3269875" cy="2544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cxnSp>
        <p:nvCxnSpPr>
          <p:cNvPr id="548" name="Google Shape;548;p53"/>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49" name="Google Shape;549;p53"/>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Outline</a:t>
            </a:r>
            <a:endParaRPr/>
          </a:p>
        </p:txBody>
      </p:sp>
      <p:sp>
        <p:nvSpPr>
          <p:cNvPr id="550" name="Google Shape;550;p53"/>
          <p:cNvSpPr txBox="1"/>
          <p:nvPr/>
        </p:nvSpPr>
        <p:spPr>
          <a:xfrm>
            <a:off x="675261" y="1126989"/>
            <a:ext cx="6969600" cy="2862300"/>
          </a:xfrm>
          <a:prstGeom prst="rect">
            <a:avLst/>
          </a:prstGeom>
          <a:noFill/>
          <a:ln>
            <a:noFill/>
          </a:ln>
        </p:spPr>
        <p:txBody>
          <a:bodyPr spcFirstLastPara="1" wrap="square" lIns="91425" tIns="45700" rIns="91425" bIns="45700" anchor="t" anchorCtr="0">
            <a:noAutofit/>
          </a:bodyPr>
          <a:lstStyle/>
          <a:p>
            <a:pPr marL="457200" lvl="0"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My Background</a:t>
            </a:r>
            <a:endParaRPr sz="2000">
              <a:solidFill>
                <a:schemeClr val="accent3"/>
              </a:solidFill>
              <a:latin typeface="Calibri"/>
              <a:ea typeface="Calibri"/>
              <a:cs typeface="Calibri"/>
              <a:sym typeface="Calibri"/>
            </a:endParaRPr>
          </a:p>
          <a:p>
            <a:pPr marL="457200" lvl="0"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Selected Projects in Computer  Vision</a:t>
            </a:r>
            <a:endParaRPr sz="2000">
              <a:solidFill>
                <a:schemeClr val="accent3"/>
              </a:solidFill>
              <a:latin typeface="Calibri"/>
              <a:ea typeface="Calibri"/>
              <a:cs typeface="Calibri"/>
              <a:sym typeface="Calibri"/>
            </a:endParaRPr>
          </a:p>
          <a:p>
            <a:pPr marL="914400" lvl="1"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Scalable self-supervised entity-based scene understanding</a:t>
            </a:r>
            <a:endParaRPr sz="2000">
              <a:solidFill>
                <a:schemeClr val="accent3"/>
              </a:solidFill>
              <a:latin typeface="Calibri"/>
              <a:ea typeface="Calibri"/>
              <a:cs typeface="Calibri"/>
              <a:sym typeface="Calibri"/>
            </a:endParaRPr>
          </a:p>
          <a:p>
            <a:pPr marL="914400" lvl="1"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Multimodal self-supervised model evaluation framework</a:t>
            </a:r>
            <a:endParaRPr sz="2000">
              <a:solidFill>
                <a:schemeClr val="accent3"/>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Other deep learning -based projects</a:t>
            </a:r>
            <a:endParaRPr sz="2000">
              <a:solidFill>
                <a:srgbClr val="7F7F7F"/>
              </a:solidFill>
              <a:latin typeface="Calibri"/>
              <a:ea typeface="Calibri"/>
              <a:cs typeface="Calibri"/>
              <a:sym typeface="Calibri"/>
            </a:endParaRPr>
          </a:p>
          <a:p>
            <a:pPr marL="457200" lvl="0" indent="-355600" algn="l" rtl="0">
              <a:lnSpc>
                <a:spcPct val="2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Possible future directions</a:t>
            </a:r>
            <a:endParaRPr sz="2000" b="1">
              <a:solidFill>
                <a:schemeClr val="dk1"/>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References</a:t>
            </a:r>
            <a:endParaRPr sz="2000">
              <a:solidFill>
                <a:srgbClr val="7F7F7F"/>
              </a:solidFill>
              <a:latin typeface="Calibri"/>
              <a:ea typeface="Calibri"/>
              <a:cs typeface="Calibri"/>
              <a:sym typeface="Calibri"/>
            </a:endParaRPr>
          </a:p>
        </p:txBody>
      </p:sp>
      <p:sp>
        <p:nvSpPr>
          <p:cNvPr id="551" name="Google Shape;551;p5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cxnSp>
        <p:nvCxnSpPr>
          <p:cNvPr id="557" name="Google Shape;557;p54"/>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58" name="Google Shape;558;p54"/>
          <p:cNvSpPr txBox="1"/>
          <p:nvPr/>
        </p:nvSpPr>
        <p:spPr>
          <a:xfrm>
            <a:off x="675249" y="285600"/>
            <a:ext cx="4646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Possible Future Directions</a:t>
            </a:r>
            <a:endParaRPr/>
          </a:p>
        </p:txBody>
      </p:sp>
      <p:cxnSp>
        <p:nvCxnSpPr>
          <p:cNvPr id="559" name="Google Shape;559;p54"/>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60" name="Google Shape;560;p54"/>
          <p:cNvSpPr txBox="1"/>
          <p:nvPr/>
        </p:nvSpPr>
        <p:spPr>
          <a:xfrm>
            <a:off x="972354" y="1092368"/>
            <a:ext cx="3670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561" name="Google Shape;561;p5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
        <p:nvSpPr>
          <p:cNvPr id="562" name="Google Shape;562;p54"/>
          <p:cNvSpPr txBox="1"/>
          <p:nvPr/>
        </p:nvSpPr>
        <p:spPr>
          <a:xfrm>
            <a:off x="675250" y="1011000"/>
            <a:ext cx="9705600" cy="11322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Char char="●"/>
            </a:pPr>
            <a:r>
              <a:rPr lang="en-US" sz="2000">
                <a:solidFill>
                  <a:schemeClr val="dk1"/>
                </a:solidFill>
              </a:rPr>
              <a:t>Apply self-supervised techniques in other domains such as medical domain</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en-US" sz="2000">
                <a:solidFill>
                  <a:schemeClr val="dk1"/>
                </a:solidFill>
              </a:rPr>
              <a:t>Design universal self-supervised methods combining modalities (vision+audio+language)</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en-US" sz="2000">
                <a:solidFill>
                  <a:schemeClr val="dk1"/>
                </a:solidFill>
              </a:rPr>
              <a:t>combine different modalities in the medical domain to predict drug response in patients (genomic data + patient data + image data)</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en-US" sz="2000">
                <a:solidFill>
                  <a:schemeClr val="dk1"/>
                </a:solidFill>
              </a:rPr>
              <a:t>Apply self-supervised techniques for early disease identification</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endParaRPr sz="2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cxnSp>
        <p:nvCxnSpPr>
          <p:cNvPr id="568" name="Google Shape;568;p55"/>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69" name="Google Shape;569;p55"/>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Outline</a:t>
            </a:r>
            <a:endParaRPr/>
          </a:p>
        </p:txBody>
      </p:sp>
      <p:sp>
        <p:nvSpPr>
          <p:cNvPr id="570" name="Google Shape;570;p55"/>
          <p:cNvSpPr txBox="1"/>
          <p:nvPr/>
        </p:nvSpPr>
        <p:spPr>
          <a:xfrm>
            <a:off x="675261" y="1126989"/>
            <a:ext cx="6969600" cy="2862300"/>
          </a:xfrm>
          <a:prstGeom prst="rect">
            <a:avLst/>
          </a:prstGeom>
          <a:noFill/>
          <a:ln>
            <a:noFill/>
          </a:ln>
        </p:spPr>
        <p:txBody>
          <a:bodyPr spcFirstLastPara="1" wrap="square" lIns="91425" tIns="45700" rIns="91425" bIns="45700" anchor="t" anchorCtr="0">
            <a:noAutofit/>
          </a:bodyPr>
          <a:lstStyle/>
          <a:p>
            <a:pPr marL="457200" lvl="0"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My Background</a:t>
            </a:r>
            <a:endParaRPr sz="2000">
              <a:solidFill>
                <a:schemeClr val="accent3"/>
              </a:solidFill>
              <a:latin typeface="Calibri"/>
              <a:ea typeface="Calibri"/>
              <a:cs typeface="Calibri"/>
              <a:sym typeface="Calibri"/>
            </a:endParaRPr>
          </a:p>
          <a:p>
            <a:pPr marL="457200" lvl="0"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Selected Projects in Computer  Vision</a:t>
            </a:r>
            <a:endParaRPr sz="2000">
              <a:solidFill>
                <a:schemeClr val="accent3"/>
              </a:solidFill>
              <a:latin typeface="Calibri"/>
              <a:ea typeface="Calibri"/>
              <a:cs typeface="Calibri"/>
              <a:sym typeface="Calibri"/>
            </a:endParaRPr>
          </a:p>
          <a:p>
            <a:pPr marL="914400" lvl="1"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Scalable self-supervised entity-based scene understanding</a:t>
            </a:r>
            <a:endParaRPr sz="2000">
              <a:solidFill>
                <a:schemeClr val="accent3"/>
              </a:solidFill>
              <a:latin typeface="Calibri"/>
              <a:ea typeface="Calibri"/>
              <a:cs typeface="Calibri"/>
              <a:sym typeface="Calibri"/>
            </a:endParaRPr>
          </a:p>
          <a:p>
            <a:pPr marL="914400" lvl="1"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Multimodal self-supervised model evaluation framework</a:t>
            </a:r>
            <a:endParaRPr sz="2000">
              <a:solidFill>
                <a:schemeClr val="accent3"/>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Other deep learning -based projects</a:t>
            </a:r>
            <a:endParaRPr sz="2000">
              <a:solidFill>
                <a:srgbClr val="7F7F7F"/>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Possible future directions</a:t>
            </a:r>
            <a:endParaRPr sz="2000">
              <a:solidFill>
                <a:srgbClr val="7F7F7F"/>
              </a:solidFill>
              <a:latin typeface="Calibri"/>
              <a:ea typeface="Calibri"/>
              <a:cs typeface="Calibri"/>
              <a:sym typeface="Calibri"/>
            </a:endParaRPr>
          </a:p>
          <a:p>
            <a:pPr marL="457200" lvl="0" indent="-355600" algn="l" rtl="0">
              <a:lnSpc>
                <a:spcPct val="2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References</a:t>
            </a:r>
            <a:endParaRPr sz="2000">
              <a:solidFill>
                <a:schemeClr val="dk1"/>
              </a:solidFill>
              <a:latin typeface="Calibri"/>
              <a:ea typeface="Calibri"/>
              <a:cs typeface="Calibri"/>
              <a:sym typeface="Calibri"/>
            </a:endParaRPr>
          </a:p>
        </p:txBody>
      </p:sp>
      <p:sp>
        <p:nvSpPr>
          <p:cNvPr id="571" name="Google Shape;571;p5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cxnSp>
        <p:nvCxnSpPr>
          <p:cNvPr id="577" name="Google Shape;577;p56"/>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78" name="Google Shape;578;p56"/>
          <p:cNvSpPr txBox="1"/>
          <p:nvPr/>
        </p:nvSpPr>
        <p:spPr>
          <a:xfrm>
            <a:off x="675252" y="285607"/>
            <a:ext cx="20088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References</a:t>
            </a:r>
            <a:endParaRPr>
              <a:solidFill>
                <a:schemeClr val="dk1"/>
              </a:solidFill>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cxnSp>
        <p:nvCxnSpPr>
          <p:cNvPr id="579" name="Google Shape;579;p56"/>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580" name="Google Shape;580;p56"/>
          <p:cNvSpPr txBox="1"/>
          <p:nvPr/>
        </p:nvSpPr>
        <p:spPr>
          <a:xfrm>
            <a:off x="329175" y="952225"/>
            <a:ext cx="11862900" cy="3477900"/>
          </a:xfrm>
          <a:prstGeom prst="rect">
            <a:avLst/>
          </a:prstGeom>
          <a:noFill/>
          <a:ln>
            <a:noFill/>
          </a:ln>
        </p:spPr>
        <p:txBody>
          <a:bodyPr spcFirstLastPara="1" wrap="square" lIns="91425" tIns="45700" rIns="91425" bIns="45700" anchor="t" anchorCtr="0">
            <a:noAutofit/>
          </a:bodyPr>
          <a:lstStyle/>
          <a:p>
            <a:pPr marL="457200" lvl="0" indent="-355600" algn="l" rtl="0">
              <a:lnSpc>
                <a:spcPct val="150000"/>
              </a:lnSpc>
              <a:spcBef>
                <a:spcPts val="0"/>
              </a:spcBef>
              <a:spcAft>
                <a:spcPts val="0"/>
              </a:spcAft>
              <a:buClr>
                <a:srgbClr val="222222"/>
              </a:buClr>
              <a:buSzPts val="2000"/>
              <a:buFont typeface="Calibri"/>
              <a:buChar char="●"/>
            </a:pPr>
            <a:r>
              <a:rPr lang="en-US" sz="2000" b="1">
                <a:solidFill>
                  <a:srgbClr val="FF0000"/>
                </a:solidFill>
                <a:highlight>
                  <a:srgbClr val="FFFFFF"/>
                </a:highlight>
                <a:latin typeface="Calibri"/>
                <a:ea typeface="Calibri"/>
                <a:cs typeface="Calibri"/>
                <a:sym typeface="Calibri"/>
              </a:rPr>
              <a:t>Janghorbani</a:t>
            </a:r>
            <a:r>
              <a:rPr lang="en-US" sz="2000">
                <a:solidFill>
                  <a:srgbClr val="222222"/>
                </a:solidFill>
                <a:highlight>
                  <a:srgbClr val="FFFFFF"/>
                </a:highlight>
                <a:latin typeface="Calibri"/>
                <a:ea typeface="Calibri"/>
                <a:cs typeface="Calibri"/>
                <a:sym typeface="Calibri"/>
              </a:rPr>
              <a:t> et al. "Scalor: Generative world models with scalable object representations.” </a:t>
            </a:r>
            <a:r>
              <a:rPr lang="en-US" sz="2000" i="1">
                <a:solidFill>
                  <a:srgbClr val="222222"/>
                </a:solidFill>
                <a:highlight>
                  <a:srgbClr val="FFFFFF"/>
                </a:highlight>
                <a:latin typeface="Calibri"/>
                <a:ea typeface="Calibri"/>
                <a:cs typeface="Calibri"/>
                <a:sym typeface="Calibri"/>
              </a:rPr>
              <a:t>ICLR</a:t>
            </a:r>
            <a:r>
              <a:rPr lang="en-US" sz="2000">
                <a:solidFill>
                  <a:srgbClr val="222222"/>
                </a:solidFill>
                <a:highlight>
                  <a:srgbClr val="FFFFFF"/>
                </a:highlight>
                <a:latin typeface="Calibri"/>
                <a:ea typeface="Calibri"/>
                <a:cs typeface="Calibri"/>
                <a:sym typeface="Calibri"/>
              </a:rPr>
              <a:t> 2020.</a:t>
            </a:r>
            <a:endParaRPr sz="2000">
              <a:solidFill>
                <a:srgbClr val="222222"/>
              </a:solidFill>
              <a:highlight>
                <a:srgbClr val="FFFFFF"/>
              </a:highlight>
              <a:latin typeface="Calibri"/>
              <a:ea typeface="Calibri"/>
              <a:cs typeface="Calibri"/>
              <a:sym typeface="Calibri"/>
            </a:endParaRPr>
          </a:p>
          <a:p>
            <a:pPr marL="457200" lvl="0" indent="-355600" algn="l" rtl="0">
              <a:lnSpc>
                <a:spcPct val="150000"/>
              </a:lnSpc>
              <a:spcBef>
                <a:spcPts val="0"/>
              </a:spcBef>
              <a:spcAft>
                <a:spcPts val="0"/>
              </a:spcAft>
              <a:buClr>
                <a:srgbClr val="222222"/>
              </a:buClr>
              <a:buSzPts val="2000"/>
              <a:buFont typeface="Calibri"/>
              <a:buChar char="●"/>
            </a:pPr>
            <a:r>
              <a:rPr lang="en-US" sz="2000" b="1">
                <a:solidFill>
                  <a:srgbClr val="FF0000"/>
                </a:solidFill>
                <a:highlight>
                  <a:srgbClr val="FFFFFF"/>
                </a:highlight>
                <a:latin typeface="Calibri"/>
                <a:ea typeface="Calibri"/>
                <a:cs typeface="Calibri"/>
                <a:sym typeface="Calibri"/>
              </a:rPr>
              <a:t>Janghorbani</a:t>
            </a:r>
            <a:r>
              <a:rPr lang="en-US" sz="2000">
                <a:solidFill>
                  <a:srgbClr val="222222"/>
                </a:solidFill>
                <a:highlight>
                  <a:srgbClr val="FFFFFF"/>
                </a:highlight>
                <a:latin typeface="Calibri"/>
                <a:ea typeface="Calibri"/>
                <a:cs typeface="Calibri"/>
                <a:sym typeface="Calibri"/>
              </a:rPr>
              <a:t> et al. "Domain authoring assistant for intelligent virtual agents." </a:t>
            </a:r>
            <a:r>
              <a:rPr lang="en-US" sz="2000" i="1">
                <a:solidFill>
                  <a:srgbClr val="222222"/>
                </a:solidFill>
                <a:highlight>
                  <a:srgbClr val="FFFFFF"/>
                </a:highlight>
                <a:latin typeface="Calibri"/>
                <a:ea typeface="Calibri"/>
                <a:cs typeface="Calibri"/>
                <a:sym typeface="Calibri"/>
              </a:rPr>
              <a:t>AAMAS</a:t>
            </a:r>
            <a:r>
              <a:rPr lang="en-US" sz="2000">
                <a:solidFill>
                  <a:srgbClr val="222222"/>
                </a:solidFill>
                <a:highlight>
                  <a:srgbClr val="FFFFFF"/>
                </a:highlight>
                <a:latin typeface="Calibri"/>
                <a:ea typeface="Calibri"/>
                <a:cs typeface="Calibri"/>
                <a:sym typeface="Calibri"/>
              </a:rPr>
              <a:t> 2019.</a:t>
            </a:r>
            <a:endParaRPr sz="2000">
              <a:solidFill>
                <a:srgbClr val="222222"/>
              </a:solidFill>
              <a:highlight>
                <a:srgbClr val="FFFFFF"/>
              </a:highlight>
              <a:latin typeface="Calibri"/>
              <a:ea typeface="Calibri"/>
              <a:cs typeface="Calibri"/>
              <a:sym typeface="Calibri"/>
            </a:endParaRPr>
          </a:p>
          <a:p>
            <a:pPr marL="457200" lvl="0" indent="-355600" algn="l" rtl="0">
              <a:lnSpc>
                <a:spcPct val="150000"/>
              </a:lnSpc>
              <a:spcBef>
                <a:spcPts val="0"/>
              </a:spcBef>
              <a:spcAft>
                <a:spcPts val="0"/>
              </a:spcAft>
              <a:buClr>
                <a:srgbClr val="222222"/>
              </a:buClr>
              <a:buSzPts val="2000"/>
              <a:buFont typeface="Calibri"/>
              <a:buChar char="●"/>
            </a:pPr>
            <a:r>
              <a:rPr lang="en-US" sz="2000" b="1">
                <a:solidFill>
                  <a:srgbClr val="FF0000"/>
                </a:solidFill>
                <a:highlight>
                  <a:schemeClr val="lt1"/>
                </a:highlight>
                <a:latin typeface="Calibri"/>
                <a:ea typeface="Calibri"/>
                <a:cs typeface="Calibri"/>
                <a:sym typeface="Calibri"/>
              </a:rPr>
              <a:t>Janghorbani</a:t>
            </a:r>
            <a:r>
              <a:rPr lang="en-US" sz="2000">
                <a:solidFill>
                  <a:srgbClr val="222222"/>
                </a:solidFill>
                <a:highlight>
                  <a:schemeClr val="lt1"/>
                </a:highlight>
                <a:latin typeface="Calibri"/>
                <a:ea typeface="Calibri"/>
                <a:cs typeface="Calibri"/>
                <a:sym typeface="Calibri"/>
              </a:rPr>
              <a:t> et al.  </a:t>
            </a:r>
            <a:r>
              <a:rPr lang="en-US" sz="2000">
                <a:solidFill>
                  <a:srgbClr val="222222"/>
                </a:solidFill>
                <a:highlight>
                  <a:srgbClr val="FFFFFF"/>
                </a:highlight>
                <a:latin typeface="Calibri"/>
                <a:ea typeface="Calibri"/>
                <a:cs typeface="Calibri"/>
                <a:sym typeface="Calibri"/>
              </a:rPr>
              <a:t>“MultiModal Bias: Introducing a Framework for Stereotypical Bias Assessment beyond Gender and Race in Vision Language Models” EACL 2023</a:t>
            </a:r>
            <a:endParaRPr sz="2000">
              <a:solidFill>
                <a:srgbClr val="222222"/>
              </a:solidFill>
              <a:highlight>
                <a:srgbClr val="FFFFFF"/>
              </a:highlight>
              <a:latin typeface="Calibri"/>
              <a:ea typeface="Calibri"/>
              <a:cs typeface="Calibri"/>
              <a:sym typeface="Calibri"/>
            </a:endParaRPr>
          </a:p>
          <a:p>
            <a:pPr marL="457200" lvl="0" indent="-355600" algn="l" rtl="0">
              <a:lnSpc>
                <a:spcPct val="150000"/>
              </a:lnSpc>
              <a:spcBef>
                <a:spcPts val="0"/>
              </a:spcBef>
              <a:spcAft>
                <a:spcPts val="0"/>
              </a:spcAft>
              <a:buClr>
                <a:srgbClr val="222222"/>
              </a:buClr>
              <a:buSzPts val="2000"/>
              <a:buFont typeface="Calibri"/>
              <a:buChar char="●"/>
            </a:pPr>
            <a:r>
              <a:rPr lang="en-US" sz="2000">
                <a:solidFill>
                  <a:srgbClr val="222222"/>
                </a:solidFill>
                <a:highlight>
                  <a:srgbClr val="FFFFFF"/>
                </a:highlight>
                <a:latin typeface="Calibri"/>
                <a:ea typeface="Calibri"/>
                <a:cs typeface="Calibri"/>
                <a:sym typeface="Calibri"/>
              </a:rPr>
              <a:t>Chitkara, </a:t>
            </a:r>
            <a:r>
              <a:rPr lang="en-US" sz="2000" b="1">
                <a:solidFill>
                  <a:srgbClr val="FF0000"/>
                </a:solidFill>
                <a:highlight>
                  <a:srgbClr val="FFFFFF"/>
                </a:highlight>
                <a:latin typeface="Calibri"/>
                <a:ea typeface="Calibri"/>
                <a:cs typeface="Calibri"/>
                <a:sym typeface="Calibri"/>
              </a:rPr>
              <a:t>Janghorbani</a:t>
            </a:r>
            <a:r>
              <a:rPr lang="en-US" sz="2000">
                <a:solidFill>
                  <a:srgbClr val="222222"/>
                </a:solidFill>
                <a:highlight>
                  <a:srgbClr val="FFFFFF"/>
                </a:highlight>
                <a:latin typeface="Calibri"/>
                <a:ea typeface="Calibri"/>
                <a:cs typeface="Calibri"/>
                <a:sym typeface="Calibri"/>
              </a:rPr>
              <a:t> et al. "Topic spotting using hierarchical networks with self attention." </a:t>
            </a:r>
            <a:r>
              <a:rPr lang="en-US" sz="2000" i="1">
                <a:solidFill>
                  <a:srgbClr val="222222"/>
                </a:solidFill>
                <a:highlight>
                  <a:srgbClr val="FFFFFF"/>
                </a:highlight>
                <a:latin typeface="Calibri"/>
                <a:ea typeface="Calibri"/>
                <a:cs typeface="Calibri"/>
                <a:sym typeface="Calibri"/>
              </a:rPr>
              <a:t>NAACL</a:t>
            </a:r>
            <a:r>
              <a:rPr lang="en-US" sz="2000">
                <a:solidFill>
                  <a:srgbClr val="222222"/>
                </a:solidFill>
                <a:highlight>
                  <a:srgbClr val="FFFFFF"/>
                </a:highlight>
                <a:latin typeface="Calibri"/>
                <a:ea typeface="Calibri"/>
                <a:cs typeface="Calibri"/>
                <a:sym typeface="Calibri"/>
              </a:rPr>
              <a:t> 2019.</a:t>
            </a:r>
            <a:endParaRPr sz="2000">
              <a:solidFill>
                <a:srgbClr val="222222"/>
              </a:solidFill>
              <a:highlight>
                <a:srgbClr val="FFFFFF"/>
              </a:highlight>
              <a:latin typeface="Calibri"/>
              <a:ea typeface="Calibri"/>
              <a:cs typeface="Calibri"/>
              <a:sym typeface="Calibri"/>
            </a:endParaRPr>
          </a:p>
          <a:p>
            <a:pPr marL="457200" lvl="0" indent="-355600" algn="l" rtl="0">
              <a:lnSpc>
                <a:spcPct val="150000"/>
              </a:lnSpc>
              <a:spcBef>
                <a:spcPts val="0"/>
              </a:spcBef>
              <a:spcAft>
                <a:spcPts val="0"/>
              </a:spcAft>
              <a:buClr>
                <a:srgbClr val="222222"/>
              </a:buClr>
              <a:buSzPts val="2000"/>
              <a:buFont typeface="Calibri"/>
              <a:buChar char="●"/>
            </a:pPr>
            <a:r>
              <a:rPr lang="en-US" sz="2000">
                <a:solidFill>
                  <a:srgbClr val="222222"/>
                </a:solidFill>
                <a:highlight>
                  <a:srgbClr val="FFFFFF"/>
                </a:highlight>
                <a:latin typeface="Calibri"/>
                <a:ea typeface="Calibri"/>
                <a:cs typeface="Calibri"/>
                <a:sym typeface="Calibri"/>
              </a:rPr>
              <a:t>Najafi, </a:t>
            </a:r>
            <a:r>
              <a:rPr lang="en-US" sz="2000" b="1">
                <a:solidFill>
                  <a:srgbClr val="FF0000"/>
                </a:solidFill>
                <a:highlight>
                  <a:srgbClr val="FFFFFF"/>
                </a:highlight>
                <a:latin typeface="Calibri"/>
                <a:ea typeface="Calibri"/>
                <a:cs typeface="Calibri"/>
                <a:sym typeface="Calibri"/>
              </a:rPr>
              <a:t>Janghorbani</a:t>
            </a:r>
            <a:r>
              <a:rPr lang="en-US" sz="2000">
                <a:solidFill>
                  <a:srgbClr val="222222"/>
                </a:solidFill>
                <a:highlight>
                  <a:srgbClr val="FFFFFF"/>
                </a:highlight>
                <a:latin typeface="Calibri"/>
                <a:ea typeface="Calibri"/>
                <a:cs typeface="Calibri"/>
                <a:sym typeface="Calibri"/>
              </a:rPr>
              <a:t> et al. “Statistical association mapping of population-structured genetic data” </a:t>
            </a:r>
            <a:r>
              <a:rPr lang="en-US" sz="2000" i="1">
                <a:solidFill>
                  <a:srgbClr val="222222"/>
                </a:solidFill>
                <a:highlight>
                  <a:srgbClr val="FFFFFF"/>
                </a:highlight>
                <a:latin typeface="Calibri"/>
                <a:ea typeface="Calibri"/>
                <a:cs typeface="Calibri"/>
                <a:sym typeface="Calibri"/>
              </a:rPr>
              <a:t>IEEE transactions on computational biology and bioinformatics</a:t>
            </a:r>
            <a:endParaRPr sz="2000" i="1">
              <a:solidFill>
                <a:srgbClr val="222222"/>
              </a:solidFill>
              <a:highlight>
                <a:srgbClr val="FFFFFF"/>
              </a:highlight>
              <a:latin typeface="Calibri"/>
              <a:ea typeface="Calibri"/>
              <a:cs typeface="Calibri"/>
              <a:sym typeface="Calibri"/>
            </a:endParaRPr>
          </a:p>
          <a:p>
            <a:pPr marL="457200" lvl="0" indent="-355600" algn="l" rtl="0">
              <a:lnSpc>
                <a:spcPct val="150000"/>
              </a:lnSpc>
              <a:spcBef>
                <a:spcPts val="0"/>
              </a:spcBef>
              <a:spcAft>
                <a:spcPts val="0"/>
              </a:spcAft>
              <a:buClr>
                <a:srgbClr val="222222"/>
              </a:buClr>
              <a:buSzPts val="2000"/>
              <a:buFont typeface="Calibri"/>
              <a:buChar char="●"/>
            </a:pPr>
            <a:r>
              <a:rPr lang="en-US" sz="2000" b="1">
                <a:solidFill>
                  <a:srgbClr val="222222"/>
                </a:solidFill>
                <a:highlight>
                  <a:srgbClr val="FFFFFF"/>
                </a:highlight>
                <a:latin typeface="Calibri"/>
                <a:ea typeface="Calibri"/>
                <a:cs typeface="Calibri"/>
                <a:sym typeface="Calibri"/>
              </a:rPr>
              <a:t>Radford et al. </a:t>
            </a:r>
            <a:r>
              <a:rPr lang="en-US" sz="2000">
                <a:solidFill>
                  <a:srgbClr val="222222"/>
                </a:solidFill>
                <a:highlight>
                  <a:srgbClr val="FFFFFF"/>
                </a:highlight>
                <a:latin typeface="Calibri"/>
                <a:ea typeface="Calibri"/>
                <a:cs typeface="Calibri"/>
                <a:sym typeface="Calibri"/>
              </a:rPr>
              <a:t>“Learning Transferable Visual Models From Natural Language Supervision” </a:t>
            </a:r>
            <a:r>
              <a:rPr lang="en-US" sz="2000" i="1">
                <a:solidFill>
                  <a:srgbClr val="222222"/>
                </a:solidFill>
                <a:highlight>
                  <a:srgbClr val="FFFFFF"/>
                </a:highlight>
                <a:latin typeface="Calibri"/>
                <a:ea typeface="Calibri"/>
                <a:cs typeface="Calibri"/>
                <a:sym typeface="Calibri"/>
              </a:rPr>
              <a:t>ICML 2021</a:t>
            </a:r>
            <a:endParaRPr sz="2000" i="1">
              <a:solidFill>
                <a:srgbClr val="222222"/>
              </a:solidFill>
              <a:highlight>
                <a:srgbClr val="FFFFFF"/>
              </a:highlight>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Char char="●"/>
            </a:pPr>
            <a:r>
              <a:rPr lang="en-US" sz="2000">
                <a:latin typeface="Calibri"/>
                <a:ea typeface="Calibri"/>
                <a:cs typeface="Calibri"/>
                <a:sym typeface="Calibri"/>
              </a:rPr>
              <a:t>Fuchs</a:t>
            </a:r>
            <a:r>
              <a:rPr lang="en-US" sz="2000" b="1">
                <a:latin typeface="Calibri"/>
                <a:ea typeface="Calibri"/>
                <a:cs typeface="Calibri"/>
                <a:sym typeface="Calibri"/>
              </a:rPr>
              <a:t> </a:t>
            </a:r>
            <a:r>
              <a:rPr lang="en-US" sz="2000">
                <a:latin typeface="Calibri"/>
                <a:ea typeface="Calibri"/>
                <a:cs typeface="Calibri"/>
                <a:sym typeface="Calibri"/>
              </a:rPr>
              <a:t>et al. “MOHART: Multi-object tracking with relational reasoning.” </a:t>
            </a:r>
            <a:r>
              <a:rPr lang="en-US" sz="2000" i="1">
                <a:latin typeface="Calibri"/>
                <a:ea typeface="Calibri"/>
                <a:cs typeface="Calibri"/>
                <a:sym typeface="Calibri"/>
              </a:rPr>
              <a:t>ICLR</a:t>
            </a:r>
            <a:r>
              <a:rPr lang="en-US" sz="2000">
                <a:latin typeface="Calibri"/>
                <a:ea typeface="Calibri"/>
                <a:cs typeface="Calibri"/>
                <a:sym typeface="Calibri"/>
              </a:rPr>
              <a:t> 2020.</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Char char="●"/>
            </a:pPr>
            <a:r>
              <a:rPr lang="en-US" sz="2000" b="1">
                <a:highlight>
                  <a:srgbClr val="FFFFFF"/>
                </a:highlight>
                <a:latin typeface="Calibri"/>
                <a:ea typeface="Calibri"/>
                <a:cs typeface="Calibri"/>
                <a:sym typeface="Calibri"/>
              </a:rPr>
              <a:t>Voigtlaender et al. </a:t>
            </a:r>
            <a:r>
              <a:rPr lang="en-US" sz="2000">
                <a:highlight>
                  <a:srgbClr val="FFFFFF"/>
                </a:highlight>
                <a:latin typeface="Calibri"/>
                <a:ea typeface="Calibri"/>
                <a:cs typeface="Calibri"/>
                <a:sym typeface="Calibri"/>
              </a:rPr>
              <a:t>"Siam R-CC: Visual tracking by re-detection." </a:t>
            </a:r>
            <a:r>
              <a:rPr lang="en-US" sz="2000" i="1">
                <a:highlight>
                  <a:srgbClr val="FFFFFF"/>
                </a:highlight>
                <a:latin typeface="Calibri"/>
                <a:ea typeface="Calibri"/>
                <a:cs typeface="Calibri"/>
                <a:sym typeface="Calibri"/>
              </a:rPr>
              <a:t>CVPR</a:t>
            </a:r>
            <a:r>
              <a:rPr lang="en-US" sz="2000">
                <a:highlight>
                  <a:srgbClr val="FFFFFF"/>
                </a:highlight>
                <a:latin typeface="Calibri"/>
                <a:ea typeface="Calibri"/>
                <a:cs typeface="Calibri"/>
                <a:sym typeface="Calibri"/>
              </a:rPr>
              <a:t> 2020.</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Char char="●"/>
            </a:pPr>
            <a:r>
              <a:rPr lang="en-US" sz="2000" b="1">
                <a:latin typeface="Calibri"/>
                <a:ea typeface="Calibri"/>
                <a:cs typeface="Calibri"/>
                <a:sym typeface="Calibri"/>
              </a:rPr>
              <a:t>Gordon</a:t>
            </a:r>
            <a:r>
              <a:rPr lang="en-US" sz="2000">
                <a:latin typeface="Calibri"/>
                <a:ea typeface="Calibri"/>
                <a:cs typeface="Calibri"/>
                <a:sym typeface="Calibri"/>
              </a:rPr>
              <a:t> et al. ”Real-Time Recurrent Regression Networks for Visual Tracking of Generic Objects.”                        </a:t>
            </a:r>
            <a:r>
              <a:rPr lang="en-US" sz="2000" i="1">
                <a:latin typeface="Calibri"/>
                <a:ea typeface="Calibri"/>
                <a:cs typeface="Calibri"/>
                <a:sym typeface="Calibri"/>
              </a:rPr>
              <a:t>IEEE Robotics and Automation Letters</a:t>
            </a:r>
            <a:r>
              <a:rPr lang="en-US" sz="2000">
                <a:latin typeface="Calibri"/>
                <a:ea typeface="Calibri"/>
                <a:cs typeface="Calibri"/>
                <a:sym typeface="Calibri"/>
              </a:rPr>
              <a:t> 2018.</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Char char="●"/>
            </a:pPr>
            <a:r>
              <a:rPr lang="en-US" sz="2000" b="1">
                <a:latin typeface="Calibri"/>
                <a:ea typeface="Calibri"/>
                <a:cs typeface="Calibri"/>
                <a:sym typeface="Calibri"/>
              </a:rPr>
              <a:t>Wang et al. </a:t>
            </a:r>
            <a:r>
              <a:rPr lang="en-US" sz="2000">
                <a:latin typeface="Calibri"/>
                <a:ea typeface="Calibri"/>
                <a:cs typeface="Calibri"/>
                <a:sym typeface="Calibri"/>
              </a:rPr>
              <a:t>“Fast Online Object Tracking and Segmentation: A Unifying Approach.” </a:t>
            </a:r>
            <a:r>
              <a:rPr lang="en-US" sz="2000" i="1">
                <a:latin typeface="Calibri"/>
                <a:ea typeface="Calibri"/>
                <a:cs typeface="Calibri"/>
                <a:sym typeface="Calibri"/>
              </a:rPr>
              <a:t>CVPR</a:t>
            </a:r>
            <a:r>
              <a:rPr lang="en-US" sz="2000">
                <a:latin typeface="Calibri"/>
                <a:ea typeface="Calibri"/>
                <a:cs typeface="Calibri"/>
                <a:sym typeface="Calibri"/>
              </a:rPr>
              <a:t> 2019.</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Char char="●"/>
            </a:pPr>
            <a:r>
              <a:rPr lang="en-US" sz="2000" b="1">
                <a:latin typeface="Calibri"/>
                <a:ea typeface="Calibri"/>
                <a:cs typeface="Calibri"/>
                <a:sym typeface="Calibri"/>
              </a:rPr>
              <a:t>Zhan</a:t>
            </a:r>
            <a:r>
              <a:rPr lang="en-US" sz="2000">
                <a:latin typeface="Calibri"/>
                <a:ea typeface="Calibri"/>
                <a:cs typeface="Calibri"/>
                <a:sym typeface="Calibri"/>
              </a:rPr>
              <a:t> et al. “A Simple Baseline for Multi-Object Tracking.” </a:t>
            </a:r>
            <a:r>
              <a:rPr lang="en-US" sz="2000" i="1">
                <a:latin typeface="Calibri"/>
                <a:ea typeface="Calibri"/>
                <a:cs typeface="Calibri"/>
                <a:sym typeface="Calibri"/>
              </a:rPr>
              <a:t>ArXiv</a:t>
            </a:r>
            <a:r>
              <a:rPr lang="en-US" sz="2000">
                <a:latin typeface="Calibri"/>
                <a:ea typeface="Calibri"/>
                <a:cs typeface="Calibri"/>
                <a:sym typeface="Calibri"/>
              </a:rPr>
              <a:t> 2020.</a:t>
            </a:r>
            <a:endParaRPr sz="2000">
              <a:latin typeface="Calibri"/>
              <a:ea typeface="Calibri"/>
              <a:cs typeface="Calibri"/>
              <a:sym typeface="Calibri"/>
            </a:endParaRPr>
          </a:p>
          <a:p>
            <a:pPr marL="0" lvl="0" indent="0" algn="l" rtl="0">
              <a:lnSpc>
                <a:spcPct val="150000"/>
              </a:lnSpc>
              <a:spcBef>
                <a:spcPts val="0"/>
              </a:spcBef>
              <a:spcAft>
                <a:spcPts val="0"/>
              </a:spcAft>
              <a:buClr>
                <a:schemeClr val="dk1"/>
              </a:buClr>
              <a:buFont typeface="Arial"/>
              <a:buNone/>
            </a:pPr>
            <a:endParaRPr sz="20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7"/>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sp>
        <p:nvSpPr>
          <p:cNvPr id="587" name="Google Shape;587;p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pic>
        <p:nvPicPr>
          <p:cNvPr id="588" name="Google Shape;588;p57"/>
          <p:cNvPicPr preferRelativeResize="0"/>
          <p:nvPr/>
        </p:nvPicPr>
        <p:blipFill>
          <a:blip r:embed="rId3">
            <a:alphaModFix/>
          </a:blip>
          <a:stretch>
            <a:fillRect/>
          </a:stretch>
        </p:blipFill>
        <p:spPr>
          <a:xfrm>
            <a:off x="4177750" y="1568725"/>
            <a:ext cx="3396754" cy="329724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sp>
        <p:nvSpPr>
          <p:cNvPr id="595" name="Google Shape;595;p5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pic>
        <p:nvPicPr>
          <p:cNvPr id="596" name="Google Shape;596;p58"/>
          <p:cNvPicPr preferRelativeResize="0"/>
          <p:nvPr/>
        </p:nvPicPr>
        <p:blipFill>
          <a:blip r:embed="rId3">
            <a:alphaModFix/>
          </a:blip>
          <a:stretch>
            <a:fillRect/>
          </a:stretch>
        </p:blipFill>
        <p:spPr>
          <a:xfrm>
            <a:off x="2645238" y="697125"/>
            <a:ext cx="6901525" cy="4846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9"/>
          <p:cNvSpPr txBox="1">
            <a:spLocks noGrp="1"/>
          </p:cNvSpPr>
          <p:nvPr>
            <p:ph type="subTitle" idx="1"/>
          </p:nvPr>
        </p:nvSpPr>
        <p:spPr>
          <a:xfrm>
            <a:off x="1371600" y="2665863"/>
            <a:ext cx="9144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sz="9600"/>
              <a:t>Extras</a:t>
            </a:r>
            <a:endParaRPr sz="9600"/>
          </a:p>
        </p:txBody>
      </p:sp>
      <p:sp>
        <p:nvSpPr>
          <p:cNvPr id="603" name="Google Shape;603;p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cxnSp>
        <p:nvCxnSpPr>
          <p:cNvPr id="609" name="Google Shape;609;p60"/>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610" name="Google Shape;610;p60"/>
          <p:cNvSpPr txBox="1"/>
          <p:nvPr/>
        </p:nvSpPr>
        <p:spPr>
          <a:xfrm>
            <a:off x="675250" y="285600"/>
            <a:ext cx="7621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Qualitative Results: Very high Density</a:t>
            </a:r>
            <a:endParaRPr/>
          </a:p>
        </p:txBody>
      </p:sp>
      <p:sp>
        <p:nvSpPr>
          <p:cNvPr id="611" name="Google Shape;611;p60"/>
          <p:cNvSpPr txBox="1"/>
          <p:nvPr/>
        </p:nvSpPr>
        <p:spPr>
          <a:xfrm>
            <a:off x="591901" y="1885725"/>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612" name="Google Shape;612;p60"/>
          <p:cNvSpPr txBox="1"/>
          <p:nvPr/>
        </p:nvSpPr>
        <p:spPr>
          <a:xfrm>
            <a:off x="2636173" y="1885725"/>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a:t>
            </a:r>
            <a:endParaRPr sz="2000">
              <a:latin typeface="Calibri"/>
              <a:ea typeface="Calibri"/>
              <a:cs typeface="Calibri"/>
              <a:sym typeface="Calibri"/>
            </a:endParaRPr>
          </a:p>
        </p:txBody>
      </p:sp>
      <p:sp>
        <p:nvSpPr>
          <p:cNvPr id="613" name="Google Shape;613;p60"/>
          <p:cNvSpPr txBox="1"/>
          <p:nvPr/>
        </p:nvSpPr>
        <p:spPr>
          <a:xfrm>
            <a:off x="4351946" y="1903375"/>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a:t>
            </a:r>
            <a:endParaRPr sz="2000">
              <a:latin typeface="Calibri"/>
              <a:ea typeface="Calibri"/>
              <a:cs typeface="Calibri"/>
              <a:sym typeface="Calibri"/>
            </a:endParaRPr>
          </a:p>
        </p:txBody>
      </p:sp>
      <p:sp>
        <p:nvSpPr>
          <p:cNvPr id="614" name="Google Shape;614;p60"/>
          <p:cNvSpPr txBox="1"/>
          <p:nvPr/>
        </p:nvSpPr>
        <p:spPr>
          <a:xfrm>
            <a:off x="618444" y="6022375"/>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615" name="Google Shape;615;p60"/>
          <p:cNvSpPr txBox="1"/>
          <p:nvPr/>
        </p:nvSpPr>
        <p:spPr>
          <a:xfrm>
            <a:off x="3950999" y="6022375"/>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 Reconstruction</a:t>
            </a:r>
            <a:endParaRPr sz="2000">
              <a:latin typeface="Calibri"/>
              <a:ea typeface="Calibri"/>
              <a:cs typeface="Calibri"/>
              <a:sym typeface="Calibri"/>
            </a:endParaRPr>
          </a:p>
        </p:txBody>
      </p:sp>
      <p:sp>
        <p:nvSpPr>
          <p:cNvPr id="616" name="Google Shape;616;p60"/>
          <p:cNvSpPr txBox="1"/>
          <p:nvPr/>
        </p:nvSpPr>
        <p:spPr>
          <a:xfrm>
            <a:off x="2497125" y="5914675"/>
            <a:ext cx="1559100" cy="4308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 </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Reconstruction</a:t>
            </a:r>
            <a:endParaRPr sz="2000">
              <a:latin typeface="Calibri"/>
              <a:ea typeface="Calibri"/>
              <a:cs typeface="Calibri"/>
              <a:sym typeface="Calibri"/>
            </a:endParaRPr>
          </a:p>
        </p:txBody>
      </p:sp>
      <p:sp>
        <p:nvSpPr>
          <p:cNvPr id="617" name="Google Shape;617;p60"/>
          <p:cNvSpPr txBox="1"/>
          <p:nvPr/>
        </p:nvSpPr>
        <p:spPr>
          <a:xfrm>
            <a:off x="6354526" y="1894550"/>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618" name="Google Shape;618;p60"/>
          <p:cNvSpPr txBox="1"/>
          <p:nvPr/>
        </p:nvSpPr>
        <p:spPr>
          <a:xfrm>
            <a:off x="8398798" y="1894550"/>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a:t>
            </a:r>
            <a:endParaRPr sz="2000">
              <a:latin typeface="Calibri"/>
              <a:ea typeface="Calibri"/>
              <a:cs typeface="Calibri"/>
              <a:sym typeface="Calibri"/>
            </a:endParaRPr>
          </a:p>
        </p:txBody>
      </p:sp>
      <p:sp>
        <p:nvSpPr>
          <p:cNvPr id="619" name="Google Shape;619;p60"/>
          <p:cNvSpPr txBox="1"/>
          <p:nvPr/>
        </p:nvSpPr>
        <p:spPr>
          <a:xfrm>
            <a:off x="10114571" y="1912200"/>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a:t>
            </a:r>
            <a:endParaRPr sz="2000">
              <a:latin typeface="Calibri"/>
              <a:ea typeface="Calibri"/>
              <a:cs typeface="Calibri"/>
              <a:sym typeface="Calibri"/>
            </a:endParaRPr>
          </a:p>
        </p:txBody>
      </p:sp>
      <p:sp>
        <p:nvSpPr>
          <p:cNvPr id="620" name="Google Shape;620;p60"/>
          <p:cNvSpPr txBox="1"/>
          <p:nvPr/>
        </p:nvSpPr>
        <p:spPr>
          <a:xfrm>
            <a:off x="6352894" y="6045050"/>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621" name="Google Shape;621;p60"/>
          <p:cNvSpPr txBox="1"/>
          <p:nvPr/>
        </p:nvSpPr>
        <p:spPr>
          <a:xfrm>
            <a:off x="9685449" y="6045050"/>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 Reconstruction</a:t>
            </a:r>
            <a:endParaRPr sz="2000">
              <a:latin typeface="Calibri"/>
              <a:ea typeface="Calibri"/>
              <a:cs typeface="Calibri"/>
              <a:sym typeface="Calibri"/>
            </a:endParaRPr>
          </a:p>
        </p:txBody>
      </p:sp>
      <p:sp>
        <p:nvSpPr>
          <p:cNvPr id="622" name="Google Shape;622;p60"/>
          <p:cNvSpPr txBox="1"/>
          <p:nvPr/>
        </p:nvSpPr>
        <p:spPr>
          <a:xfrm>
            <a:off x="599050" y="990600"/>
            <a:ext cx="10720200" cy="1439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Scenes with </a:t>
            </a:r>
            <a:r>
              <a:rPr lang="en-US" sz="2000" b="1">
                <a:solidFill>
                  <a:schemeClr val="dk1"/>
                </a:solidFill>
                <a:latin typeface="Calibri"/>
                <a:ea typeface="Calibri"/>
                <a:cs typeface="Calibri"/>
                <a:sym typeface="Calibri"/>
              </a:rPr>
              <a:t>90-100 </a:t>
            </a:r>
            <a:r>
              <a:rPr lang="en-US" sz="2000">
                <a:solidFill>
                  <a:schemeClr val="dk1"/>
                </a:solidFill>
                <a:latin typeface="Calibri"/>
                <a:ea typeface="Calibri"/>
                <a:cs typeface="Calibri"/>
                <a:sym typeface="Calibri"/>
              </a:rPr>
              <a:t>objects.</a:t>
            </a:r>
            <a:endParaRPr sz="2000">
              <a:solidFill>
                <a:schemeClr val="dk1"/>
              </a:solidFill>
              <a:latin typeface="Calibri"/>
              <a:ea typeface="Calibri"/>
              <a:cs typeface="Calibri"/>
              <a:sym typeface="Calibri"/>
            </a:endParaRPr>
          </a:p>
        </p:txBody>
      </p:sp>
      <p:pic>
        <p:nvPicPr>
          <p:cNvPr id="623" name="Google Shape;623;p60"/>
          <p:cNvPicPr preferRelativeResize="0"/>
          <p:nvPr/>
        </p:nvPicPr>
        <p:blipFill>
          <a:blip r:embed="rId3">
            <a:alphaModFix/>
          </a:blip>
          <a:stretch>
            <a:fillRect/>
          </a:stretch>
        </p:blipFill>
        <p:spPr>
          <a:xfrm>
            <a:off x="789500" y="2277600"/>
            <a:ext cx="5186850" cy="3466728"/>
          </a:xfrm>
          <a:prstGeom prst="rect">
            <a:avLst/>
          </a:prstGeom>
          <a:noFill/>
          <a:ln>
            <a:noFill/>
          </a:ln>
        </p:spPr>
      </p:pic>
      <p:pic>
        <p:nvPicPr>
          <p:cNvPr id="624" name="Google Shape;624;p60"/>
          <p:cNvPicPr preferRelativeResize="0"/>
          <p:nvPr/>
        </p:nvPicPr>
        <p:blipFill>
          <a:blip r:embed="rId4">
            <a:alphaModFix/>
          </a:blip>
          <a:stretch>
            <a:fillRect/>
          </a:stretch>
        </p:blipFill>
        <p:spPr>
          <a:xfrm>
            <a:off x="6352900" y="2362355"/>
            <a:ext cx="5186850" cy="3466721"/>
          </a:xfrm>
          <a:prstGeom prst="rect">
            <a:avLst/>
          </a:prstGeom>
          <a:noFill/>
          <a:ln>
            <a:noFill/>
          </a:ln>
        </p:spPr>
      </p:pic>
      <p:sp>
        <p:nvSpPr>
          <p:cNvPr id="625" name="Google Shape;625;p60"/>
          <p:cNvSpPr txBox="1"/>
          <p:nvPr/>
        </p:nvSpPr>
        <p:spPr>
          <a:xfrm>
            <a:off x="8166775" y="5937350"/>
            <a:ext cx="1559100" cy="4308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 </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Reconstruction</a:t>
            </a:r>
            <a:endParaRPr sz="2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cxnSp>
        <p:nvCxnSpPr>
          <p:cNvPr id="129" name="Google Shape;129;p17"/>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30" name="Google Shape;130;p17"/>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Outline</a:t>
            </a:r>
            <a:endParaRPr/>
          </a:p>
        </p:txBody>
      </p:sp>
      <p:sp>
        <p:nvSpPr>
          <p:cNvPr id="131" name="Google Shape;131;p17"/>
          <p:cNvSpPr txBox="1"/>
          <p:nvPr/>
        </p:nvSpPr>
        <p:spPr>
          <a:xfrm>
            <a:off x="675249" y="1127000"/>
            <a:ext cx="7641900" cy="28623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My Background</a:t>
            </a:r>
            <a:endParaRPr sz="2000">
              <a:solidFill>
                <a:schemeClr val="accent3"/>
              </a:solidFill>
              <a:latin typeface="Calibri"/>
              <a:ea typeface="Calibri"/>
              <a:cs typeface="Calibri"/>
              <a:sym typeface="Calibri"/>
            </a:endParaRPr>
          </a:p>
          <a:p>
            <a:pPr marL="457200" marR="0" lvl="0" indent="-355600" algn="l" rtl="0">
              <a:lnSpc>
                <a:spcPct val="2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Selected Projects in Computer  Vision</a:t>
            </a:r>
            <a:endParaRPr sz="2000" b="1">
              <a:solidFill>
                <a:schemeClr val="dk1"/>
              </a:solidFill>
              <a:latin typeface="Calibri"/>
              <a:ea typeface="Calibri"/>
              <a:cs typeface="Calibri"/>
              <a:sym typeface="Calibri"/>
            </a:endParaRPr>
          </a:p>
          <a:p>
            <a:pPr marL="914400" lvl="1"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Scalable self-supervised entity-based scene understanding</a:t>
            </a:r>
            <a:endParaRPr sz="2000">
              <a:solidFill>
                <a:srgbClr val="7F7F7F"/>
              </a:solidFill>
              <a:latin typeface="Calibri"/>
              <a:ea typeface="Calibri"/>
              <a:cs typeface="Calibri"/>
              <a:sym typeface="Calibri"/>
            </a:endParaRPr>
          </a:p>
          <a:p>
            <a:pPr marL="914400" marR="0" lvl="1"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Multimodal self-supervised model evaluation framework</a:t>
            </a:r>
            <a:endParaRPr sz="2000">
              <a:solidFill>
                <a:srgbClr val="7F7F7F"/>
              </a:solidFill>
              <a:latin typeface="Calibri"/>
              <a:ea typeface="Calibri"/>
              <a:cs typeface="Calibri"/>
              <a:sym typeface="Calibri"/>
            </a:endParaRPr>
          </a:p>
          <a:p>
            <a:pPr marL="457200" marR="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Other deep learning -based projects</a:t>
            </a:r>
            <a:endParaRPr sz="2000">
              <a:solidFill>
                <a:srgbClr val="7F7F7F"/>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Possible future directions</a:t>
            </a:r>
            <a:endParaRPr sz="2000">
              <a:solidFill>
                <a:srgbClr val="7F7F7F"/>
              </a:solidFill>
              <a:latin typeface="Calibri"/>
              <a:ea typeface="Calibri"/>
              <a:cs typeface="Calibri"/>
              <a:sym typeface="Calibri"/>
            </a:endParaRPr>
          </a:p>
          <a:p>
            <a:pPr marL="457200" lvl="0" indent="-355600" algn="just"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References</a:t>
            </a:r>
            <a:endParaRPr sz="2000">
              <a:solidFill>
                <a:srgbClr val="7F7F7F"/>
              </a:solidFill>
              <a:latin typeface="Calibri"/>
              <a:ea typeface="Calibri"/>
              <a:cs typeface="Calibri"/>
              <a:sym typeface="Calibri"/>
            </a:endParaRPr>
          </a:p>
          <a:p>
            <a:pPr marL="0" lvl="0" indent="0" algn="l" rtl="0">
              <a:lnSpc>
                <a:spcPct val="200000"/>
              </a:lnSpc>
              <a:spcBef>
                <a:spcPts val="0"/>
              </a:spcBef>
              <a:spcAft>
                <a:spcPts val="0"/>
              </a:spcAft>
              <a:buNone/>
            </a:pPr>
            <a:endParaRPr sz="2000">
              <a:solidFill>
                <a:srgbClr val="7F7F7F"/>
              </a:solidFill>
              <a:latin typeface="Calibri"/>
              <a:ea typeface="Calibri"/>
              <a:cs typeface="Calibri"/>
              <a:sym typeface="Calibri"/>
            </a:endParaRPr>
          </a:p>
        </p:txBody>
      </p:sp>
      <p:sp>
        <p:nvSpPr>
          <p:cNvPr id="132" name="Google Shape;132;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cxnSp>
        <p:nvCxnSpPr>
          <p:cNvPr id="631" name="Google Shape;631;p61"/>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632" name="Google Shape;632;p61"/>
          <p:cNvSpPr txBox="1"/>
          <p:nvPr/>
        </p:nvSpPr>
        <p:spPr>
          <a:xfrm>
            <a:off x="675250" y="285600"/>
            <a:ext cx="901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Qualitative Results: Frequent Dense Discovery</a:t>
            </a:r>
            <a:endParaRPr/>
          </a:p>
        </p:txBody>
      </p:sp>
      <p:sp>
        <p:nvSpPr>
          <p:cNvPr id="633" name="Google Shape;633;p61"/>
          <p:cNvSpPr txBox="1"/>
          <p:nvPr/>
        </p:nvSpPr>
        <p:spPr>
          <a:xfrm>
            <a:off x="591901" y="1885725"/>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634" name="Google Shape;634;p61"/>
          <p:cNvSpPr txBox="1"/>
          <p:nvPr/>
        </p:nvSpPr>
        <p:spPr>
          <a:xfrm>
            <a:off x="2636173" y="1885725"/>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a:t>
            </a:r>
            <a:endParaRPr sz="2000">
              <a:latin typeface="Calibri"/>
              <a:ea typeface="Calibri"/>
              <a:cs typeface="Calibri"/>
              <a:sym typeface="Calibri"/>
            </a:endParaRPr>
          </a:p>
        </p:txBody>
      </p:sp>
      <p:sp>
        <p:nvSpPr>
          <p:cNvPr id="635" name="Google Shape;635;p61"/>
          <p:cNvSpPr txBox="1"/>
          <p:nvPr/>
        </p:nvSpPr>
        <p:spPr>
          <a:xfrm>
            <a:off x="4351946" y="1903375"/>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a:t>
            </a:r>
            <a:endParaRPr sz="2000">
              <a:latin typeface="Calibri"/>
              <a:ea typeface="Calibri"/>
              <a:cs typeface="Calibri"/>
              <a:sym typeface="Calibri"/>
            </a:endParaRPr>
          </a:p>
        </p:txBody>
      </p:sp>
      <p:sp>
        <p:nvSpPr>
          <p:cNvPr id="636" name="Google Shape;636;p61"/>
          <p:cNvSpPr txBox="1"/>
          <p:nvPr/>
        </p:nvSpPr>
        <p:spPr>
          <a:xfrm>
            <a:off x="618444" y="6022375"/>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637" name="Google Shape;637;p61"/>
          <p:cNvSpPr txBox="1"/>
          <p:nvPr/>
        </p:nvSpPr>
        <p:spPr>
          <a:xfrm>
            <a:off x="3950999" y="6022375"/>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 Reconstruction</a:t>
            </a:r>
            <a:endParaRPr sz="2000">
              <a:latin typeface="Calibri"/>
              <a:ea typeface="Calibri"/>
              <a:cs typeface="Calibri"/>
              <a:sym typeface="Calibri"/>
            </a:endParaRPr>
          </a:p>
        </p:txBody>
      </p:sp>
      <p:sp>
        <p:nvSpPr>
          <p:cNvPr id="638" name="Google Shape;638;p61"/>
          <p:cNvSpPr txBox="1"/>
          <p:nvPr/>
        </p:nvSpPr>
        <p:spPr>
          <a:xfrm>
            <a:off x="2497125" y="5914675"/>
            <a:ext cx="1559100" cy="4308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 </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Reconstruction</a:t>
            </a:r>
            <a:endParaRPr sz="2000">
              <a:latin typeface="Calibri"/>
              <a:ea typeface="Calibri"/>
              <a:cs typeface="Calibri"/>
              <a:sym typeface="Calibri"/>
            </a:endParaRPr>
          </a:p>
        </p:txBody>
      </p:sp>
      <p:sp>
        <p:nvSpPr>
          <p:cNvPr id="639" name="Google Shape;639;p61"/>
          <p:cNvSpPr txBox="1"/>
          <p:nvPr/>
        </p:nvSpPr>
        <p:spPr>
          <a:xfrm>
            <a:off x="6354526" y="1894550"/>
            <a:ext cx="188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Input Sequence</a:t>
            </a:r>
            <a:endParaRPr sz="2000">
              <a:latin typeface="Calibri"/>
              <a:ea typeface="Calibri"/>
              <a:cs typeface="Calibri"/>
              <a:sym typeface="Calibri"/>
            </a:endParaRPr>
          </a:p>
        </p:txBody>
      </p:sp>
      <p:sp>
        <p:nvSpPr>
          <p:cNvPr id="640" name="Google Shape;640;p61"/>
          <p:cNvSpPr txBox="1"/>
          <p:nvPr/>
        </p:nvSpPr>
        <p:spPr>
          <a:xfrm>
            <a:off x="8398798" y="1894550"/>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a:t>
            </a:r>
            <a:endParaRPr sz="2000">
              <a:latin typeface="Calibri"/>
              <a:ea typeface="Calibri"/>
              <a:cs typeface="Calibri"/>
              <a:sym typeface="Calibri"/>
            </a:endParaRPr>
          </a:p>
        </p:txBody>
      </p:sp>
      <p:sp>
        <p:nvSpPr>
          <p:cNvPr id="641" name="Google Shape;641;p61"/>
          <p:cNvSpPr txBox="1"/>
          <p:nvPr/>
        </p:nvSpPr>
        <p:spPr>
          <a:xfrm>
            <a:off x="10114571" y="1912200"/>
            <a:ext cx="12810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a:t>
            </a:r>
            <a:endParaRPr sz="2000">
              <a:latin typeface="Calibri"/>
              <a:ea typeface="Calibri"/>
              <a:cs typeface="Calibri"/>
              <a:sym typeface="Calibri"/>
            </a:endParaRPr>
          </a:p>
        </p:txBody>
      </p:sp>
      <p:sp>
        <p:nvSpPr>
          <p:cNvPr id="642" name="Google Shape;642;p61"/>
          <p:cNvSpPr txBox="1"/>
          <p:nvPr/>
        </p:nvSpPr>
        <p:spPr>
          <a:xfrm>
            <a:off x="6352894" y="6045050"/>
            <a:ext cx="17313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Frame Reconstruction</a:t>
            </a:r>
            <a:endParaRPr sz="2000">
              <a:latin typeface="Calibri"/>
              <a:ea typeface="Calibri"/>
              <a:cs typeface="Calibri"/>
              <a:sym typeface="Calibri"/>
            </a:endParaRPr>
          </a:p>
        </p:txBody>
      </p:sp>
      <p:sp>
        <p:nvSpPr>
          <p:cNvPr id="643" name="Google Shape;643;p61"/>
          <p:cNvSpPr txBox="1"/>
          <p:nvPr/>
        </p:nvSpPr>
        <p:spPr>
          <a:xfrm>
            <a:off x="9685449" y="6045050"/>
            <a:ext cx="2082900" cy="2154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Propagation Reconstruction</a:t>
            </a:r>
            <a:endParaRPr sz="2000">
              <a:latin typeface="Calibri"/>
              <a:ea typeface="Calibri"/>
              <a:cs typeface="Calibri"/>
              <a:sym typeface="Calibri"/>
            </a:endParaRPr>
          </a:p>
        </p:txBody>
      </p:sp>
      <p:sp>
        <p:nvSpPr>
          <p:cNvPr id="644" name="Google Shape;644;p61"/>
          <p:cNvSpPr txBox="1"/>
          <p:nvPr/>
        </p:nvSpPr>
        <p:spPr>
          <a:xfrm>
            <a:off x="599050" y="990600"/>
            <a:ext cx="11169300" cy="1439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Evaluates the ability to discover many newly introduced objects several times. </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For applications where only key-frames are available e.g. a sudden change in the observer’s viewpoint. </a:t>
            </a:r>
            <a:endParaRPr sz="2000">
              <a:solidFill>
                <a:schemeClr val="dk1"/>
              </a:solidFill>
              <a:latin typeface="Calibri"/>
              <a:ea typeface="Calibri"/>
              <a:cs typeface="Calibri"/>
              <a:sym typeface="Calibri"/>
            </a:endParaRPr>
          </a:p>
        </p:txBody>
      </p:sp>
      <p:pic>
        <p:nvPicPr>
          <p:cNvPr id="645" name="Google Shape;645;p61"/>
          <p:cNvPicPr preferRelativeResize="0"/>
          <p:nvPr/>
        </p:nvPicPr>
        <p:blipFill>
          <a:blip r:embed="rId3">
            <a:alphaModFix/>
          </a:blip>
          <a:stretch>
            <a:fillRect/>
          </a:stretch>
        </p:blipFill>
        <p:spPr>
          <a:xfrm>
            <a:off x="675250" y="2297150"/>
            <a:ext cx="5186856" cy="3466725"/>
          </a:xfrm>
          <a:prstGeom prst="rect">
            <a:avLst/>
          </a:prstGeom>
          <a:noFill/>
          <a:ln>
            <a:noFill/>
          </a:ln>
        </p:spPr>
      </p:pic>
      <p:pic>
        <p:nvPicPr>
          <p:cNvPr id="646" name="Google Shape;646;p61"/>
          <p:cNvPicPr preferRelativeResize="0"/>
          <p:nvPr/>
        </p:nvPicPr>
        <p:blipFill>
          <a:blip r:embed="rId4">
            <a:alphaModFix/>
          </a:blip>
          <a:stretch>
            <a:fillRect/>
          </a:stretch>
        </p:blipFill>
        <p:spPr>
          <a:xfrm>
            <a:off x="6324175" y="2297150"/>
            <a:ext cx="5186850" cy="3466721"/>
          </a:xfrm>
          <a:prstGeom prst="rect">
            <a:avLst/>
          </a:prstGeom>
          <a:noFill/>
          <a:ln>
            <a:noFill/>
          </a:ln>
        </p:spPr>
      </p:pic>
      <p:sp>
        <p:nvSpPr>
          <p:cNvPr id="647" name="Google Shape;647;p61"/>
          <p:cNvSpPr txBox="1"/>
          <p:nvPr/>
        </p:nvSpPr>
        <p:spPr>
          <a:xfrm>
            <a:off x="8105275" y="5914675"/>
            <a:ext cx="1559100" cy="430800"/>
          </a:xfrm>
          <a:prstGeom prst="rect">
            <a:avLst/>
          </a:prstGeom>
          <a:solidFill>
            <a:schemeClr val="lt1">
              <a:alpha val="80000"/>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Discovery </a:t>
            </a:r>
            <a:endParaRPr sz="2000">
              <a:latin typeface="Calibri"/>
              <a:ea typeface="Calibri"/>
              <a:cs typeface="Calibri"/>
              <a:sym typeface="Calibri"/>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Reconstruction</a:t>
            </a:r>
            <a:endParaRPr sz="20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cxnSp>
        <p:nvCxnSpPr>
          <p:cNvPr id="653" name="Google Shape;653;p62"/>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654" name="Google Shape;654;p62"/>
          <p:cNvSpPr txBox="1"/>
          <p:nvPr/>
        </p:nvSpPr>
        <p:spPr>
          <a:xfrm>
            <a:off x="675250" y="285600"/>
            <a:ext cx="901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Qualitative Results: Ability to Generalize</a:t>
            </a:r>
            <a:endParaRPr/>
          </a:p>
        </p:txBody>
      </p:sp>
      <p:sp>
        <p:nvSpPr>
          <p:cNvPr id="655" name="Google Shape;655;p62"/>
          <p:cNvSpPr txBox="1"/>
          <p:nvPr/>
        </p:nvSpPr>
        <p:spPr>
          <a:xfrm>
            <a:off x="675250" y="1006688"/>
            <a:ext cx="11169300" cy="1439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Ability to generalize w.r.t: Longer sequences, unseen shapes, more objects.</a:t>
            </a:r>
            <a:endParaRPr sz="2000">
              <a:solidFill>
                <a:schemeClr val="dk1"/>
              </a:solidFill>
              <a:latin typeface="Calibri"/>
              <a:ea typeface="Calibri"/>
              <a:cs typeface="Calibri"/>
              <a:sym typeface="Calibri"/>
            </a:endParaRPr>
          </a:p>
        </p:txBody>
      </p:sp>
      <p:pic>
        <p:nvPicPr>
          <p:cNvPr id="656" name="Google Shape;656;p62"/>
          <p:cNvPicPr preferRelativeResize="0"/>
          <p:nvPr/>
        </p:nvPicPr>
        <p:blipFill>
          <a:blip r:embed="rId3">
            <a:alphaModFix/>
          </a:blip>
          <a:stretch>
            <a:fillRect/>
          </a:stretch>
        </p:blipFill>
        <p:spPr>
          <a:xfrm>
            <a:off x="822863" y="1674638"/>
            <a:ext cx="10210800" cy="2295525"/>
          </a:xfrm>
          <a:prstGeom prst="rect">
            <a:avLst/>
          </a:prstGeom>
          <a:noFill/>
          <a:ln>
            <a:noFill/>
          </a:ln>
        </p:spPr>
      </p:pic>
      <p:pic>
        <p:nvPicPr>
          <p:cNvPr id="657" name="Google Shape;657;p62"/>
          <p:cNvPicPr preferRelativeResize="0"/>
          <p:nvPr/>
        </p:nvPicPr>
        <p:blipFill>
          <a:blip r:embed="rId4">
            <a:alphaModFix/>
          </a:blip>
          <a:stretch>
            <a:fillRect/>
          </a:stretch>
        </p:blipFill>
        <p:spPr>
          <a:xfrm>
            <a:off x="814375" y="4107050"/>
            <a:ext cx="10258425" cy="2295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cxnSp>
        <p:nvCxnSpPr>
          <p:cNvPr id="673" name="Google Shape;673;p64"/>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674" name="Google Shape;674;p64"/>
          <p:cNvSpPr txBox="1"/>
          <p:nvPr/>
        </p:nvSpPr>
        <p:spPr>
          <a:xfrm>
            <a:off x="675251" y="285600"/>
            <a:ext cx="4283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Generative Process</a:t>
            </a:r>
            <a:endParaRPr/>
          </a:p>
        </p:txBody>
      </p:sp>
      <p:sp>
        <p:nvSpPr>
          <p:cNvPr id="675" name="Google Shape;675;p64"/>
          <p:cNvSpPr txBox="1"/>
          <p:nvPr/>
        </p:nvSpPr>
        <p:spPr>
          <a:xfrm>
            <a:off x="847165" y="1156447"/>
            <a:ext cx="10692600" cy="3970200"/>
          </a:xfrm>
          <a:prstGeom prst="rect">
            <a:avLst/>
          </a:prstGeom>
          <a:noFill/>
          <a:ln>
            <a:noFill/>
          </a:ln>
        </p:spPr>
        <p:txBody>
          <a:bodyPr spcFirstLastPara="1" wrap="square" lIns="91425" tIns="45700" rIns="91425" bIns="45700" anchor="t" anchorCtr="0">
            <a:no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1200150" marR="0" lvl="2"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0" indent="0" algn="l" rtl="0">
              <a:spcBef>
                <a:spcPts val="0"/>
              </a:spcBef>
              <a:spcAft>
                <a:spcPts val="0"/>
              </a:spcAft>
              <a:buNone/>
            </a:pP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676" name="Google Shape;676;p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pic>
        <p:nvPicPr>
          <p:cNvPr id="677" name="Google Shape;677;p64"/>
          <p:cNvPicPr preferRelativeResize="0"/>
          <p:nvPr/>
        </p:nvPicPr>
        <p:blipFill>
          <a:blip r:embed="rId3">
            <a:alphaModFix/>
          </a:blip>
          <a:stretch>
            <a:fillRect/>
          </a:stretch>
        </p:blipFill>
        <p:spPr>
          <a:xfrm>
            <a:off x="1405888" y="1174425"/>
            <a:ext cx="9380215" cy="1141175"/>
          </a:xfrm>
          <a:prstGeom prst="rect">
            <a:avLst/>
          </a:prstGeom>
          <a:noFill/>
          <a:ln>
            <a:noFill/>
          </a:ln>
        </p:spPr>
      </p:pic>
      <p:pic>
        <p:nvPicPr>
          <p:cNvPr id="678" name="Google Shape;678;p64"/>
          <p:cNvPicPr preferRelativeResize="0"/>
          <p:nvPr/>
        </p:nvPicPr>
        <p:blipFill>
          <a:blip r:embed="rId4">
            <a:alphaModFix/>
          </a:blip>
          <a:stretch>
            <a:fillRect/>
          </a:stretch>
        </p:blipFill>
        <p:spPr>
          <a:xfrm>
            <a:off x="1618588" y="2315600"/>
            <a:ext cx="8549518" cy="924925"/>
          </a:xfrm>
          <a:prstGeom prst="rect">
            <a:avLst/>
          </a:prstGeom>
          <a:noFill/>
          <a:ln>
            <a:noFill/>
          </a:ln>
        </p:spPr>
      </p:pic>
      <p:pic>
        <p:nvPicPr>
          <p:cNvPr id="679" name="Google Shape;679;p64"/>
          <p:cNvPicPr preferRelativeResize="0"/>
          <p:nvPr/>
        </p:nvPicPr>
        <p:blipFill>
          <a:blip r:embed="rId5">
            <a:alphaModFix/>
          </a:blip>
          <a:stretch>
            <a:fillRect/>
          </a:stretch>
        </p:blipFill>
        <p:spPr>
          <a:xfrm>
            <a:off x="1166563" y="3240522"/>
            <a:ext cx="10053818" cy="924903"/>
          </a:xfrm>
          <a:prstGeom prst="rect">
            <a:avLst/>
          </a:prstGeom>
          <a:noFill/>
          <a:ln>
            <a:noFill/>
          </a:ln>
        </p:spPr>
      </p:pic>
      <p:pic>
        <p:nvPicPr>
          <p:cNvPr id="680" name="Google Shape;680;p64"/>
          <p:cNvPicPr preferRelativeResize="0"/>
          <p:nvPr/>
        </p:nvPicPr>
        <p:blipFill>
          <a:blip r:embed="rId6">
            <a:alphaModFix/>
          </a:blip>
          <a:stretch>
            <a:fillRect/>
          </a:stretch>
        </p:blipFill>
        <p:spPr>
          <a:xfrm>
            <a:off x="1323275" y="4360350"/>
            <a:ext cx="9568449" cy="87617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cxnSp>
        <p:nvCxnSpPr>
          <p:cNvPr id="686" name="Google Shape;686;p65"/>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687" name="Google Shape;687;p65"/>
          <p:cNvSpPr txBox="1"/>
          <p:nvPr/>
        </p:nvSpPr>
        <p:spPr>
          <a:xfrm>
            <a:off x="675250" y="285600"/>
            <a:ext cx="70899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Inference Process and Learning Objective</a:t>
            </a:r>
            <a:endParaRPr/>
          </a:p>
        </p:txBody>
      </p:sp>
      <p:sp>
        <p:nvSpPr>
          <p:cNvPr id="688" name="Google Shape;688;p65"/>
          <p:cNvSpPr txBox="1"/>
          <p:nvPr/>
        </p:nvSpPr>
        <p:spPr>
          <a:xfrm>
            <a:off x="847165" y="1156447"/>
            <a:ext cx="10692600" cy="3970200"/>
          </a:xfrm>
          <a:prstGeom prst="rect">
            <a:avLst/>
          </a:prstGeom>
          <a:noFill/>
          <a:ln>
            <a:noFill/>
          </a:ln>
        </p:spPr>
        <p:txBody>
          <a:bodyPr spcFirstLastPara="1" wrap="square" lIns="91425" tIns="45700" rIns="91425" bIns="45700" anchor="t" anchorCtr="0">
            <a:no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1200150" marR="0" lvl="2"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0" indent="0" algn="l" rtl="0">
              <a:spcBef>
                <a:spcPts val="0"/>
              </a:spcBef>
              <a:spcAft>
                <a:spcPts val="0"/>
              </a:spcAft>
              <a:buNone/>
            </a:pP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689" name="Google Shape;689;p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pic>
        <p:nvPicPr>
          <p:cNvPr id="690" name="Google Shape;690;p65"/>
          <p:cNvPicPr preferRelativeResize="0"/>
          <p:nvPr/>
        </p:nvPicPr>
        <p:blipFill>
          <a:blip r:embed="rId3">
            <a:alphaModFix/>
          </a:blip>
          <a:stretch>
            <a:fillRect/>
          </a:stretch>
        </p:blipFill>
        <p:spPr>
          <a:xfrm>
            <a:off x="446175" y="1072588"/>
            <a:ext cx="11299643" cy="1328950"/>
          </a:xfrm>
          <a:prstGeom prst="rect">
            <a:avLst/>
          </a:prstGeom>
          <a:noFill/>
          <a:ln>
            <a:noFill/>
          </a:ln>
        </p:spPr>
      </p:pic>
      <p:pic>
        <p:nvPicPr>
          <p:cNvPr id="691" name="Google Shape;691;p65"/>
          <p:cNvPicPr preferRelativeResize="0"/>
          <p:nvPr/>
        </p:nvPicPr>
        <p:blipFill>
          <a:blip r:embed="rId4">
            <a:alphaModFix/>
          </a:blip>
          <a:stretch>
            <a:fillRect/>
          </a:stretch>
        </p:blipFill>
        <p:spPr>
          <a:xfrm>
            <a:off x="1781925" y="2338077"/>
            <a:ext cx="7742974" cy="1075425"/>
          </a:xfrm>
          <a:prstGeom prst="rect">
            <a:avLst/>
          </a:prstGeom>
          <a:noFill/>
          <a:ln>
            <a:noFill/>
          </a:ln>
        </p:spPr>
      </p:pic>
      <p:pic>
        <p:nvPicPr>
          <p:cNvPr id="692" name="Google Shape;692;p65"/>
          <p:cNvPicPr preferRelativeResize="0"/>
          <p:nvPr/>
        </p:nvPicPr>
        <p:blipFill>
          <a:blip r:embed="rId5">
            <a:alphaModFix/>
          </a:blip>
          <a:stretch>
            <a:fillRect/>
          </a:stretch>
        </p:blipFill>
        <p:spPr>
          <a:xfrm>
            <a:off x="2251525" y="3382425"/>
            <a:ext cx="6803764" cy="584700"/>
          </a:xfrm>
          <a:prstGeom prst="rect">
            <a:avLst/>
          </a:prstGeom>
          <a:noFill/>
          <a:ln>
            <a:noFill/>
          </a:ln>
        </p:spPr>
      </p:pic>
      <p:pic>
        <p:nvPicPr>
          <p:cNvPr id="693" name="Google Shape;693;p65"/>
          <p:cNvPicPr preferRelativeResize="0"/>
          <p:nvPr/>
        </p:nvPicPr>
        <p:blipFill>
          <a:blip r:embed="rId6">
            <a:alphaModFix/>
          </a:blip>
          <a:stretch>
            <a:fillRect/>
          </a:stretch>
        </p:blipFill>
        <p:spPr>
          <a:xfrm>
            <a:off x="1981650" y="4178341"/>
            <a:ext cx="8228705" cy="584700"/>
          </a:xfrm>
          <a:prstGeom prst="rect">
            <a:avLst/>
          </a:prstGeom>
          <a:noFill/>
          <a:ln>
            <a:noFill/>
          </a:ln>
        </p:spPr>
      </p:pic>
      <p:pic>
        <p:nvPicPr>
          <p:cNvPr id="694" name="Google Shape;694;p65"/>
          <p:cNvPicPr preferRelativeResize="0"/>
          <p:nvPr/>
        </p:nvPicPr>
        <p:blipFill>
          <a:blip r:embed="rId7">
            <a:alphaModFix/>
          </a:blip>
          <a:stretch>
            <a:fillRect/>
          </a:stretch>
        </p:blipFill>
        <p:spPr>
          <a:xfrm>
            <a:off x="-54925" y="4893350"/>
            <a:ext cx="12192000" cy="1332699"/>
          </a:xfrm>
          <a:prstGeom prst="rect">
            <a:avLst/>
          </a:prstGeom>
          <a:noFill/>
          <a:ln>
            <a:noFill/>
          </a:ln>
        </p:spPr>
      </p:pic>
      <p:sp>
        <p:nvSpPr>
          <p:cNvPr id="695" name="Google Shape;695;p65"/>
          <p:cNvSpPr/>
          <p:nvPr/>
        </p:nvSpPr>
        <p:spPr>
          <a:xfrm rot="10800000" flipH="1">
            <a:off x="127925" y="4981750"/>
            <a:ext cx="11978700" cy="12984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18"/>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39" name="Google Shape;139;p18"/>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Self-supervised Learning - Motivation</a:t>
            </a:r>
            <a:endParaRPr/>
          </a:p>
        </p:txBody>
      </p:sp>
      <p:sp>
        <p:nvSpPr>
          <p:cNvPr id="140" name="Google Shape;140;p18"/>
          <p:cNvSpPr txBox="1"/>
          <p:nvPr/>
        </p:nvSpPr>
        <p:spPr>
          <a:xfrm>
            <a:off x="675249" y="1039200"/>
            <a:ext cx="9601800" cy="28623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Supervised learning has limitations</a:t>
            </a:r>
            <a:endParaRPr sz="2000">
              <a:solidFill>
                <a:schemeClr val="dk1"/>
              </a:solidFill>
              <a:latin typeface="Calibri"/>
              <a:ea typeface="Calibri"/>
              <a:cs typeface="Calibri"/>
              <a:sym typeface="Calibri"/>
            </a:endParaRPr>
          </a:p>
          <a:p>
            <a:pPr marL="914400" marR="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Requires significant amount of expensive labels.</a:t>
            </a:r>
            <a:endParaRPr sz="2000">
              <a:solidFill>
                <a:schemeClr val="dk1"/>
              </a:solidFill>
              <a:latin typeface="Calibri"/>
              <a:ea typeface="Calibri"/>
              <a:cs typeface="Calibri"/>
              <a:sym typeface="Calibri"/>
            </a:endParaRPr>
          </a:p>
          <a:p>
            <a:pPr marL="914400" marR="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In some domains, labels are totally nonexistent. </a:t>
            </a:r>
            <a:endParaRPr sz="2000">
              <a:solidFill>
                <a:schemeClr val="dk1"/>
              </a:solidFill>
              <a:latin typeface="Calibri"/>
              <a:ea typeface="Calibri"/>
              <a:cs typeface="Calibri"/>
              <a:sym typeface="Calibri"/>
            </a:endParaRPr>
          </a:p>
          <a:p>
            <a:pPr marL="914400" marR="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Ambiguous/Noisy labels.</a:t>
            </a:r>
            <a:endParaRPr sz="2000">
              <a:solidFill>
                <a:schemeClr val="dk1"/>
              </a:solidFill>
              <a:latin typeface="Calibri"/>
              <a:ea typeface="Calibri"/>
              <a:cs typeface="Calibri"/>
              <a:sym typeface="Calibri"/>
            </a:endParaRPr>
          </a:p>
          <a:p>
            <a:pPr marL="914400" marR="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Sometimes not generalizable to other tasks.</a:t>
            </a:r>
            <a:endParaRPr sz="2000">
              <a:solidFill>
                <a:schemeClr val="dk1"/>
              </a:solidFill>
              <a:latin typeface="Calibri"/>
              <a:ea typeface="Calibri"/>
              <a:cs typeface="Calibri"/>
              <a:sym typeface="Calibri"/>
            </a:endParaRPr>
          </a:p>
          <a:p>
            <a:pPr marL="914400" marR="0" lvl="1"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Counter-intuitive</a:t>
            </a:r>
            <a:endParaRPr sz="2000">
              <a:solidFill>
                <a:schemeClr val="dk1"/>
              </a:solidFill>
              <a:latin typeface="Calibri"/>
              <a:ea typeface="Calibri"/>
              <a:cs typeface="Calibri"/>
              <a:sym typeface="Calibri"/>
            </a:endParaRPr>
          </a:p>
          <a:p>
            <a:pPr marL="914400" marR="0" lvl="0" indent="0" algn="l" rtl="0">
              <a:lnSpc>
                <a:spcPct val="120000"/>
              </a:lnSpc>
              <a:spcBef>
                <a:spcPts val="0"/>
              </a:spcBef>
              <a:spcAft>
                <a:spcPts val="0"/>
              </a:spcAft>
              <a:buNone/>
            </a:pPr>
            <a:endParaRPr sz="2000">
              <a:solidFill>
                <a:schemeClr val="dk1"/>
              </a:solidFill>
              <a:latin typeface="Calibri"/>
              <a:ea typeface="Calibri"/>
              <a:cs typeface="Calibri"/>
              <a:sym typeface="Calibri"/>
            </a:endParaRPr>
          </a:p>
          <a:p>
            <a:pPr marL="45720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Self-supervised learning is inspired by how human babies learn.</a:t>
            </a:r>
            <a:endParaRPr sz="2000">
              <a:solidFill>
                <a:schemeClr val="dk1"/>
              </a:solidFill>
              <a:latin typeface="Calibri"/>
              <a:ea typeface="Calibri"/>
              <a:cs typeface="Calibri"/>
              <a:sym typeface="Calibri"/>
            </a:endParaRPr>
          </a:p>
        </p:txBody>
      </p:sp>
      <p:sp>
        <p:nvSpPr>
          <p:cNvPr id="141" name="Google Shape;141;p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42" name="Google Shape;142;p18"/>
          <p:cNvPicPr preferRelativeResize="0"/>
          <p:nvPr/>
        </p:nvPicPr>
        <p:blipFill>
          <a:blip r:embed="rId3">
            <a:alphaModFix/>
          </a:blip>
          <a:stretch>
            <a:fillRect/>
          </a:stretch>
        </p:blipFill>
        <p:spPr>
          <a:xfrm>
            <a:off x="4333675" y="4390375"/>
            <a:ext cx="2965200" cy="166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cxnSp>
        <p:nvCxnSpPr>
          <p:cNvPr id="148" name="Google Shape;148;p19"/>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49" name="Google Shape;149;p19"/>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Self-supervised Models in computer vision</a:t>
            </a:r>
            <a:endParaRPr/>
          </a:p>
        </p:txBody>
      </p:sp>
      <p:sp>
        <p:nvSpPr>
          <p:cNvPr id="150" name="Google Shape;150;p19"/>
          <p:cNvSpPr txBox="1"/>
          <p:nvPr/>
        </p:nvSpPr>
        <p:spPr>
          <a:xfrm>
            <a:off x="675249" y="1039200"/>
            <a:ext cx="9601800" cy="28623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Contrastive models</a:t>
            </a:r>
            <a:endParaRPr sz="2000">
              <a:solidFill>
                <a:schemeClr val="dk1"/>
              </a:solidFill>
              <a:latin typeface="Calibri"/>
              <a:ea typeface="Calibri"/>
              <a:cs typeface="Calibri"/>
              <a:sym typeface="Calibri"/>
            </a:endParaRPr>
          </a:p>
          <a:p>
            <a:pPr marL="457200" marR="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Diffusion models</a:t>
            </a:r>
            <a:endParaRPr sz="2000">
              <a:solidFill>
                <a:schemeClr val="dk1"/>
              </a:solidFill>
              <a:latin typeface="Calibri"/>
              <a:ea typeface="Calibri"/>
              <a:cs typeface="Calibri"/>
              <a:sym typeface="Calibri"/>
            </a:endParaRPr>
          </a:p>
          <a:p>
            <a:pPr marL="457200" marR="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Entity-based models (Object-based models):</a:t>
            </a:r>
            <a:endParaRPr sz="2000">
              <a:solidFill>
                <a:schemeClr val="dk1"/>
              </a:solidFill>
              <a:latin typeface="Calibri"/>
              <a:ea typeface="Calibri"/>
              <a:cs typeface="Calibri"/>
              <a:sym typeface="Calibri"/>
            </a:endParaRPr>
          </a:p>
          <a:p>
            <a:pPr marL="457200" marR="0" lvl="0" indent="-355600" algn="l" rtl="0">
              <a:lnSpc>
                <a:spcPct val="12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Objects are natural entities that represent the world’s  structure.</a:t>
            </a:r>
            <a:endParaRPr sz="1800">
              <a:solidFill>
                <a:schemeClr val="dk1"/>
              </a:solidFill>
              <a:latin typeface="Calibri"/>
              <a:ea typeface="Calibri"/>
              <a:cs typeface="Calibri"/>
              <a:sym typeface="Calibri"/>
            </a:endParaRPr>
          </a:p>
          <a:p>
            <a:pPr marL="914400" marR="0" lvl="0" indent="0" algn="l" rtl="0">
              <a:lnSpc>
                <a:spcPct val="120000"/>
              </a:lnSpc>
              <a:spcBef>
                <a:spcPts val="0"/>
              </a:spcBef>
              <a:spcAft>
                <a:spcPts val="0"/>
              </a:spcAft>
              <a:buNone/>
            </a:pPr>
            <a:endParaRPr sz="2000">
              <a:solidFill>
                <a:schemeClr val="dk1"/>
              </a:solidFill>
              <a:latin typeface="Calibri"/>
              <a:ea typeface="Calibri"/>
              <a:cs typeface="Calibri"/>
              <a:sym typeface="Calibri"/>
            </a:endParaRPr>
          </a:p>
        </p:txBody>
      </p:sp>
      <p:sp>
        <p:nvSpPr>
          <p:cNvPr id="151" name="Google Shape;151;p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152" name="Google Shape;152;p19"/>
          <p:cNvPicPr preferRelativeResize="0"/>
          <p:nvPr/>
        </p:nvPicPr>
        <p:blipFill>
          <a:blip r:embed="rId3">
            <a:alphaModFix/>
          </a:blip>
          <a:stretch>
            <a:fillRect/>
          </a:stretch>
        </p:blipFill>
        <p:spPr>
          <a:xfrm>
            <a:off x="3673975" y="2801725"/>
            <a:ext cx="3897964" cy="3368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cxnSp>
        <p:nvCxnSpPr>
          <p:cNvPr id="158" name="Google Shape;158;p20"/>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59" name="Google Shape;159;p20"/>
          <p:cNvSpPr txBox="1"/>
          <p:nvPr/>
        </p:nvSpPr>
        <p:spPr>
          <a:xfrm>
            <a:off x="675252" y="285607"/>
            <a:ext cx="8530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Outline</a:t>
            </a:r>
            <a:endParaRPr/>
          </a:p>
        </p:txBody>
      </p:sp>
      <p:sp>
        <p:nvSpPr>
          <p:cNvPr id="160" name="Google Shape;160;p20"/>
          <p:cNvSpPr txBox="1"/>
          <p:nvPr/>
        </p:nvSpPr>
        <p:spPr>
          <a:xfrm>
            <a:off x="675249" y="1127000"/>
            <a:ext cx="7641900" cy="28623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200000"/>
              </a:lnSpc>
              <a:spcBef>
                <a:spcPts val="0"/>
              </a:spcBef>
              <a:spcAft>
                <a:spcPts val="0"/>
              </a:spcAft>
              <a:buClr>
                <a:schemeClr val="accent3"/>
              </a:buClr>
              <a:buSzPts val="2000"/>
              <a:buFont typeface="Calibri"/>
              <a:buChar char="•"/>
            </a:pPr>
            <a:r>
              <a:rPr lang="en-US" sz="2000">
                <a:solidFill>
                  <a:schemeClr val="accent3"/>
                </a:solidFill>
                <a:latin typeface="Calibri"/>
                <a:ea typeface="Calibri"/>
                <a:cs typeface="Calibri"/>
                <a:sym typeface="Calibri"/>
              </a:rPr>
              <a:t>My Background</a:t>
            </a:r>
            <a:endParaRPr sz="2000">
              <a:solidFill>
                <a:schemeClr val="accent3"/>
              </a:solidFill>
              <a:latin typeface="Calibri"/>
              <a:ea typeface="Calibri"/>
              <a:cs typeface="Calibri"/>
              <a:sym typeface="Calibri"/>
            </a:endParaRPr>
          </a:p>
          <a:p>
            <a:pPr marL="457200" marR="0" lvl="0" indent="-355600" algn="l" rtl="0">
              <a:lnSpc>
                <a:spcPct val="2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Selected Projects in Computer  Vision</a:t>
            </a:r>
            <a:endParaRPr sz="2000" b="1">
              <a:solidFill>
                <a:schemeClr val="dk1"/>
              </a:solidFill>
              <a:latin typeface="Calibri"/>
              <a:ea typeface="Calibri"/>
              <a:cs typeface="Calibri"/>
              <a:sym typeface="Calibri"/>
            </a:endParaRPr>
          </a:p>
          <a:p>
            <a:pPr marL="914400" lvl="1" indent="-355600" algn="l" rtl="0">
              <a:lnSpc>
                <a:spcPct val="2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Scalable self-supervised entity-based scene understanding</a:t>
            </a:r>
            <a:endParaRPr sz="2000" b="1">
              <a:solidFill>
                <a:schemeClr val="dk1"/>
              </a:solidFill>
              <a:latin typeface="Calibri"/>
              <a:ea typeface="Calibri"/>
              <a:cs typeface="Calibri"/>
              <a:sym typeface="Calibri"/>
            </a:endParaRPr>
          </a:p>
          <a:p>
            <a:pPr marL="914400" marR="0" lvl="1"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Multimodal self-supervised model evaluation framework</a:t>
            </a:r>
            <a:endParaRPr sz="2000">
              <a:solidFill>
                <a:srgbClr val="7F7F7F"/>
              </a:solidFill>
              <a:latin typeface="Calibri"/>
              <a:ea typeface="Calibri"/>
              <a:cs typeface="Calibri"/>
              <a:sym typeface="Calibri"/>
            </a:endParaRPr>
          </a:p>
          <a:p>
            <a:pPr marL="457200" marR="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Other deep learning -based projects</a:t>
            </a:r>
            <a:endParaRPr sz="2000">
              <a:solidFill>
                <a:srgbClr val="7F7F7F"/>
              </a:solidFill>
              <a:latin typeface="Calibri"/>
              <a:ea typeface="Calibri"/>
              <a:cs typeface="Calibri"/>
              <a:sym typeface="Calibri"/>
            </a:endParaRPr>
          </a:p>
          <a:p>
            <a:pPr marL="457200" lvl="0" indent="-355600" algn="l"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Possible future directions</a:t>
            </a:r>
            <a:endParaRPr sz="2000">
              <a:solidFill>
                <a:srgbClr val="7F7F7F"/>
              </a:solidFill>
              <a:latin typeface="Calibri"/>
              <a:ea typeface="Calibri"/>
              <a:cs typeface="Calibri"/>
              <a:sym typeface="Calibri"/>
            </a:endParaRPr>
          </a:p>
          <a:p>
            <a:pPr marL="457200" lvl="0" indent="-355600" algn="just" rtl="0">
              <a:lnSpc>
                <a:spcPct val="200000"/>
              </a:lnSpc>
              <a:spcBef>
                <a:spcPts val="0"/>
              </a:spcBef>
              <a:spcAft>
                <a:spcPts val="0"/>
              </a:spcAft>
              <a:buClr>
                <a:srgbClr val="7F7F7F"/>
              </a:buClr>
              <a:buSzPts val="2000"/>
              <a:buFont typeface="Calibri"/>
              <a:buChar char="•"/>
            </a:pPr>
            <a:r>
              <a:rPr lang="en-US" sz="2000">
                <a:solidFill>
                  <a:srgbClr val="7F7F7F"/>
                </a:solidFill>
                <a:latin typeface="Calibri"/>
                <a:ea typeface="Calibri"/>
                <a:cs typeface="Calibri"/>
                <a:sym typeface="Calibri"/>
              </a:rPr>
              <a:t>References</a:t>
            </a:r>
            <a:endParaRPr sz="2000">
              <a:solidFill>
                <a:srgbClr val="7F7F7F"/>
              </a:solidFill>
              <a:latin typeface="Calibri"/>
              <a:ea typeface="Calibri"/>
              <a:cs typeface="Calibri"/>
              <a:sym typeface="Calibri"/>
            </a:endParaRPr>
          </a:p>
        </p:txBody>
      </p:sp>
      <p:sp>
        <p:nvSpPr>
          <p:cNvPr id="161" name="Google Shape;161;p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cxnSp>
        <p:nvCxnSpPr>
          <p:cNvPr id="167" name="Google Shape;167;p21"/>
          <p:cNvCxnSpPr/>
          <p:nvPr/>
        </p:nvCxnSpPr>
        <p:spPr>
          <a:xfrm>
            <a:off x="675252" y="870382"/>
            <a:ext cx="10864500" cy="0"/>
          </a:xfrm>
          <a:prstGeom prst="straightConnector1">
            <a:avLst/>
          </a:prstGeom>
          <a:noFill/>
          <a:ln w="25400" cap="flat" cmpd="sng">
            <a:solidFill>
              <a:srgbClr val="D0CECE"/>
            </a:solidFill>
            <a:prstDash val="solid"/>
            <a:miter lim="800000"/>
            <a:headEnd type="none" w="sm" len="sm"/>
            <a:tailEnd type="none" w="sm" len="sm"/>
          </a:ln>
        </p:spPr>
      </p:cxnSp>
      <p:sp>
        <p:nvSpPr>
          <p:cNvPr id="168" name="Google Shape;168;p21"/>
          <p:cNvSpPr txBox="1"/>
          <p:nvPr/>
        </p:nvSpPr>
        <p:spPr>
          <a:xfrm>
            <a:off x="675250" y="285600"/>
            <a:ext cx="10137900" cy="5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Object Detection and Tracking: A Fundamental Problem</a:t>
            </a:r>
            <a:endParaRPr>
              <a:solidFill>
                <a:schemeClr val="dk1"/>
              </a:solidFill>
            </a:endParaRPr>
          </a:p>
          <a:p>
            <a:pPr marL="0" lvl="0" indent="0" algn="l" rtl="0">
              <a:spcBef>
                <a:spcPts val="0"/>
              </a:spcBef>
              <a:spcAft>
                <a:spcPts val="0"/>
              </a:spcAft>
              <a:buNone/>
            </a:pPr>
            <a:endParaRPr sz="3200">
              <a:latin typeface="Calibri"/>
              <a:ea typeface="Calibri"/>
              <a:cs typeface="Calibri"/>
              <a:sym typeface="Calibri"/>
            </a:endParaRPr>
          </a:p>
        </p:txBody>
      </p:sp>
      <p:sp>
        <p:nvSpPr>
          <p:cNvPr id="169" name="Google Shape;169;p21"/>
          <p:cNvSpPr txBox="1"/>
          <p:nvPr/>
        </p:nvSpPr>
        <p:spPr>
          <a:xfrm>
            <a:off x="675250" y="1066524"/>
            <a:ext cx="10137900" cy="4885200"/>
          </a:xfrm>
          <a:prstGeom prst="rect">
            <a:avLst/>
          </a:prstGeom>
          <a:noFill/>
          <a:ln>
            <a:noFill/>
          </a:ln>
        </p:spPr>
        <p:txBody>
          <a:bodyPr spcFirstLastPara="1" wrap="square" lIns="91425" tIns="45700" rIns="91425" bIns="45700" anchor="t" anchorCtr="0">
            <a:noAutofit/>
          </a:bodyPr>
          <a:lstStyle/>
          <a:p>
            <a:pPr marL="285750" marR="0" lvl="0" indent="-29845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Some of the most fundamental problems in scene representation learning:</a:t>
            </a:r>
            <a:endParaRPr sz="2000">
              <a:solidFill>
                <a:schemeClr val="dk1"/>
              </a:solidFill>
              <a:latin typeface="Calibri"/>
              <a:ea typeface="Calibri"/>
              <a:cs typeface="Calibri"/>
              <a:sym typeface="Calibri"/>
            </a:endParaRPr>
          </a:p>
          <a:p>
            <a:pPr marL="914400" marR="0" lvl="1"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Object detection</a:t>
            </a:r>
            <a:endParaRPr sz="2000">
              <a:solidFill>
                <a:schemeClr val="dk1"/>
              </a:solidFill>
              <a:latin typeface="Calibri"/>
              <a:ea typeface="Calibri"/>
              <a:cs typeface="Calibri"/>
              <a:sym typeface="Calibri"/>
            </a:endParaRPr>
          </a:p>
          <a:p>
            <a:pPr marL="914400" marR="0" lvl="1"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Object tracking</a:t>
            </a:r>
            <a:endParaRPr sz="2000">
              <a:solidFill>
                <a:schemeClr val="dk1"/>
              </a:solidFill>
              <a:latin typeface="Calibri"/>
              <a:ea typeface="Calibri"/>
              <a:cs typeface="Calibri"/>
              <a:sym typeface="Calibri"/>
            </a:endParaRPr>
          </a:p>
          <a:p>
            <a:pPr marL="914400" marR="0" lvl="1" indent="-355600" algn="l" rtl="0">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Object Segmentation</a:t>
            </a:r>
            <a:endParaRPr sz="2000">
              <a:solidFill>
                <a:schemeClr val="dk1"/>
              </a:solidFill>
              <a:latin typeface="Calibri"/>
              <a:ea typeface="Calibri"/>
              <a:cs typeface="Calibri"/>
              <a:sym typeface="Calibri"/>
            </a:endParaRPr>
          </a:p>
        </p:txBody>
      </p:sp>
      <p:pic>
        <p:nvPicPr>
          <p:cNvPr id="170" name="Google Shape;170;p21"/>
          <p:cNvPicPr preferRelativeResize="0"/>
          <p:nvPr/>
        </p:nvPicPr>
        <p:blipFill>
          <a:blip r:embed="rId3">
            <a:alphaModFix/>
          </a:blip>
          <a:stretch>
            <a:fillRect/>
          </a:stretch>
        </p:blipFill>
        <p:spPr>
          <a:xfrm>
            <a:off x="8078050" y="3720500"/>
            <a:ext cx="3130050" cy="1760650"/>
          </a:xfrm>
          <a:prstGeom prst="rect">
            <a:avLst/>
          </a:prstGeom>
          <a:noFill/>
          <a:ln>
            <a:noFill/>
          </a:ln>
        </p:spPr>
      </p:pic>
      <p:pic>
        <p:nvPicPr>
          <p:cNvPr id="171" name="Google Shape;171;p21"/>
          <p:cNvPicPr preferRelativeResize="0"/>
          <p:nvPr/>
        </p:nvPicPr>
        <p:blipFill>
          <a:blip r:embed="rId4">
            <a:alphaModFix/>
          </a:blip>
          <a:stretch>
            <a:fillRect/>
          </a:stretch>
        </p:blipFill>
        <p:spPr>
          <a:xfrm>
            <a:off x="675250" y="3566055"/>
            <a:ext cx="7273975" cy="2002170"/>
          </a:xfrm>
          <a:prstGeom prst="rect">
            <a:avLst/>
          </a:prstGeom>
          <a:noFill/>
          <a:ln>
            <a:noFill/>
          </a:ln>
        </p:spPr>
      </p:pic>
      <p:sp>
        <p:nvSpPr>
          <p:cNvPr id="172" name="Google Shape;172;p21"/>
          <p:cNvSpPr txBox="1"/>
          <p:nvPr/>
        </p:nvSpPr>
        <p:spPr>
          <a:xfrm>
            <a:off x="853450" y="5568225"/>
            <a:ext cx="10686300" cy="11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        Object Detection 				   Object Segmentation 			 Object Tracking</a:t>
            </a:r>
            <a:endParaRPr sz="2000"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7812</Words>
  <Application>Microsoft Macintosh PowerPoint</Application>
  <PresentationFormat>Widescreen</PresentationFormat>
  <Paragraphs>647</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Harding</vt:lpstr>
      <vt:lpstr>Belleza</vt:lpstr>
      <vt:lpstr>Arial</vt:lpstr>
      <vt:lpstr>Calibri</vt:lpstr>
      <vt:lpstr>Office Theme</vt:lpstr>
      <vt:lpstr>Entity-based self-supervised representation learning in Computer Vision and NLP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Entity-based self-supervised representation learning in Computer Vision and NLP </dc:title>
  <cp:lastModifiedBy>Sepehr Janghorbani</cp:lastModifiedBy>
  <cp:revision>1</cp:revision>
  <dcterms:modified xsi:type="dcterms:W3CDTF">2023-04-20T08:00:51Z</dcterms:modified>
</cp:coreProperties>
</file>